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66" r:id="rId5"/>
    <p:sldId id="323" r:id="rId6"/>
    <p:sldId id="294" r:id="rId7"/>
    <p:sldId id="318" r:id="rId8"/>
    <p:sldId id="267" r:id="rId9"/>
    <p:sldId id="305" r:id="rId10"/>
    <p:sldId id="295" r:id="rId11"/>
    <p:sldId id="319" r:id="rId12"/>
    <p:sldId id="324" r:id="rId13"/>
    <p:sldId id="299" r:id="rId14"/>
    <p:sldId id="309" r:id="rId15"/>
    <p:sldId id="300" r:id="rId16"/>
    <p:sldId id="301" r:id="rId17"/>
    <p:sldId id="302" r:id="rId18"/>
    <p:sldId id="325" r:id="rId19"/>
    <p:sldId id="303" r:id="rId20"/>
    <p:sldId id="304" r:id="rId21"/>
    <p:sldId id="297" r:id="rId22"/>
    <p:sldId id="311" r:id="rId23"/>
    <p:sldId id="310" r:id="rId24"/>
    <p:sldId id="306" r:id="rId25"/>
    <p:sldId id="307" r:id="rId26"/>
    <p:sldId id="320" r:id="rId27"/>
    <p:sldId id="333" r:id="rId28"/>
    <p:sldId id="312" r:id="rId29"/>
    <p:sldId id="313" r:id="rId30"/>
    <p:sldId id="314" r:id="rId31"/>
    <p:sldId id="315" r:id="rId32"/>
    <p:sldId id="316" r:id="rId33"/>
    <p:sldId id="321" r:id="rId34"/>
    <p:sldId id="322" r:id="rId35"/>
    <p:sldId id="317" r:id="rId36"/>
    <p:sldId id="277" r:id="rId37"/>
  </p:sldIdLst>
  <p:sldSz cx="9144000" cy="6858000" type="screen4x3"/>
  <p:notesSz cx="6797675" cy="9928225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006600"/>
    <a:srgbClr val="339759"/>
    <a:srgbClr val="D60093"/>
    <a:srgbClr val="3399FF"/>
    <a:srgbClr val="E7377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7959" autoAdjust="0"/>
  </p:normalViewPr>
  <p:slideViewPr>
    <p:cSldViewPr>
      <p:cViewPr varScale="1">
        <p:scale>
          <a:sx n="61" d="100"/>
          <a:sy n="61" d="100"/>
        </p:scale>
        <p:origin x="12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customXml" Target="../customXml/item3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D7F71C-EE61-4948-96D1-A69B399942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1452F3C-EC82-45DA-8014-0556331F1B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40ED55-74D2-476E-AA9C-F8F4FEE5EB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B7586C-3F05-48A7-9C88-8231DCA3FB7D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24111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ED44CB-F8A8-42AF-AA19-E8CB99A64F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DAAC7D4-D390-4665-A3E5-D9DE2A1A9F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D144066-657D-4E7B-B803-881AB8388C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1B9ACD-1010-42BF-87E3-0367BD73708B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41869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F8BBB3-51B8-431E-A148-6FE258BA77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DE87214-20C8-4628-862D-CBB593B196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BA9163-5B53-4684-93BF-D29FF15708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8BB69B-90B4-44ED-9AB4-32490102625B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66447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476375" y="1628775"/>
            <a:ext cx="3529013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57788" y="1628775"/>
            <a:ext cx="3529012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C0515C-1152-40E4-90C2-DFBE30F7E3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2BD192-4C09-40AD-B667-30EC038082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AE7EE4-5AC1-4F92-96BA-44B02A3030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9ED3CF-B06E-46CB-BDAE-651A4B26FA5E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85437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229254E-18C2-4FCD-AE09-475C6871B3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E6D4456-3297-4CD5-A3BD-E3C35DED5B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ADC1A6A-F366-4D2B-893F-6028C313D2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5B92EB-FEB4-47E8-B218-A4B42897FB5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24937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CD104-A2EA-4571-BF73-69DE0C4D92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A944917-A410-40A3-9262-EC753F9B00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02FD3F-2677-455C-886E-49D66B94CB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32B153-888F-408E-BC9A-0A26474AAC16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56795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3DB5DBF-7FE5-4948-8ADB-9FE9B4601D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A6BB9C1-E05F-427D-98EF-4DCFF75DC1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60D0171-7C8A-490A-AF74-8A7F987FDC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552C64-6BF6-4456-8EFF-A856866D45B9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14167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286EE7-1ABD-49CF-BC67-A9124FA56A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25A72-5743-43BD-991E-28BAB0FB3A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23C33A-E60E-4180-81BC-87731FF57A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8F0E7B-3392-4408-BCA7-8886C1A45B72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31892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38B6A8-1704-415A-A784-FFD013FF89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60D558-4D79-4A53-ADBE-1A0964E4E7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E0F6A4-920E-48C0-BADE-ACF38BF2A3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3C3953-F1F4-4F2B-BBED-8A6AEBA2D78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40453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C79299-BCAF-4AF3-85E6-37D980C303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2B840E-01A6-4C88-84E7-C99AB323E9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32B56D-601E-43C2-988E-767F1131D1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FA59E9-8A2A-4050-88B6-D7504A1EA5E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0534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84988" y="476250"/>
            <a:ext cx="1801812" cy="5649913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476375" y="476250"/>
            <a:ext cx="5256213" cy="564991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F58758-206A-4837-89D4-FFD31787FB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EF992C5-F734-454A-96D5-6DC1C21ED2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DBB5C0-54CE-4F89-AE03-F09F6FB328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6EABCF-036F-47F8-AF1D-B44BE8B7EEC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9298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DC117DD-0EDB-47B8-8CF6-60546E1D37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76375" y="476250"/>
            <a:ext cx="7210425" cy="94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AF6E503-9B4D-4CD2-8F70-E926CDE01B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76375" y="1628775"/>
            <a:ext cx="7210425" cy="449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70E59AC-9A54-4EE5-8E35-4CB9ED5BD71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3B56A30-F44B-4848-9687-FD744DCA640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BF07FC9-0A70-45FD-940E-F48C1341515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Verdana" panose="020B0604030504040204" pitchFamily="34" charset="0"/>
              </a:defRPr>
            </a:lvl1pPr>
          </a:lstStyle>
          <a:p>
            <a:fld id="{1A2A548E-D077-48D1-9FD7-3B68BCAA464F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55CD867-88EF-428E-ADE4-A559522D5B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00200" y="2819400"/>
            <a:ext cx="6157913" cy="1504950"/>
          </a:xfrm>
        </p:spPr>
        <p:txBody>
          <a:bodyPr lIns="0" tIns="0" rIns="0" bIns="0" anchor="t"/>
          <a:lstStyle/>
          <a:p>
            <a:pPr algn="ctr" eaLnBrk="1" hangingPunct="1">
              <a:lnSpc>
                <a:spcPts val="3800"/>
              </a:lnSpc>
            </a:pPr>
            <a:br>
              <a:rPr lang="pl-PL" altLang="pl-PL" sz="3000">
                <a:solidFill>
                  <a:schemeClr val="tx1"/>
                </a:solidFill>
              </a:rPr>
            </a:br>
            <a:r>
              <a:rPr lang="pl-PL" altLang="pl-PL" sz="3000">
                <a:solidFill>
                  <a:schemeClr val="tx1"/>
                </a:solidFill>
              </a:rPr>
              <a:t>EWALUACJA 2021</a:t>
            </a:r>
            <a:br>
              <a:rPr lang="pl-PL" altLang="pl-PL" sz="3000">
                <a:solidFill>
                  <a:schemeClr val="tx1"/>
                </a:solidFill>
              </a:rPr>
            </a:br>
            <a:br>
              <a:rPr lang="pl-PL" altLang="pl-PL" sz="3000">
                <a:solidFill>
                  <a:schemeClr val="tx1"/>
                </a:solidFill>
              </a:rPr>
            </a:br>
            <a:br>
              <a:rPr lang="pl-PL" altLang="pl-PL" sz="3000">
                <a:solidFill>
                  <a:schemeClr val="tx1"/>
                </a:solidFill>
              </a:rPr>
            </a:br>
            <a:br>
              <a:rPr lang="pl-PL" altLang="pl-PL" sz="3000">
                <a:solidFill>
                  <a:schemeClr val="tx1"/>
                </a:solidFill>
              </a:rPr>
            </a:br>
            <a:endParaRPr lang="pl-PL" altLang="pl-PL" sz="3000">
              <a:solidFill>
                <a:schemeClr val="tx1"/>
              </a:solidFill>
            </a:endParaRPr>
          </a:p>
        </p:txBody>
      </p:sp>
      <p:sp>
        <p:nvSpPr>
          <p:cNvPr id="2051" name="pole tekstowe 1">
            <a:extLst>
              <a:ext uri="{FF2B5EF4-FFF2-40B4-BE49-F238E27FC236}">
                <a16:creationId xmlns:a16="http://schemas.microsoft.com/office/drawing/2014/main" id="{C1E2C545-7E21-4BFF-89C7-57BEEFC62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25" y="5229225"/>
            <a:ext cx="32400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2800">
                <a:latin typeface="Arial" panose="020B0604020202020204" pitchFamily="34" charset="0"/>
              </a:rPr>
              <a:t>Prof. Janusz Gajda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pole tekstowe 1">
            <a:extLst>
              <a:ext uri="{FF2B5EF4-FFF2-40B4-BE49-F238E27FC236}">
                <a16:creationId xmlns:a16="http://schemas.microsoft.com/office/drawing/2014/main" id="{097F8CEA-B5FF-41CB-BBA1-C5DCB0969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836613"/>
            <a:ext cx="3898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800" b="1">
                <a:latin typeface="Arial" panose="020B0604020202020204" pitchFamily="34" charset="0"/>
              </a:rPr>
              <a:t>Uregulowania prawne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7E16167-043A-4DF1-8BCC-75914875916A}"/>
              </a:ext>
            </a:extLst>
          </p:cNvPr>
          <p:cNvSpPr txBox="1"/>
          <p:nvPr/>
        </p:nvSpPr>
        <p:spPr>
          <a:xfrm>
            <a:off x="242888" y="1350963"/>
            <a:ext cx="8901112" cy="4832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000" b="1" dirty="0"/>
              <a:t>USTAWA </a:t>
            </a:r>
            <a:r>
              <a:rPr lang="pl-PL" sz="2000" dirty="0"/>
              <a:t>z dnia 20.07.2018 r. </a:t>
            </a:r>
            <a:r>
              <a:rPr lang="pl-PL" sz="2000" b="1" dirty="0"/>
              <a:t>Prawo o szkolnictwie wyższym i nauce </a:t>
            </a:r>
          </a:p>
          <a:p>
            <a:pPr>
              <a:defRPr/>
            </a:pPr>
            <a:r>
              <a:rPr lang="pl-PL" sz="2000" dirty="0"/>
              <a:t>(Dz. U. z dnia 30 sierpnia 2018 r. poz. 1668) </a:t>
            </a:r>
            <a:endParaRPr lang="pl" sz="2000" dirty="0">
              <a:cs typeface="Arial" panose="020B0604020202020204" pitchFamily="34" charset="0"/>
            </a:endParaRPr>
          </a:p>
          <a:p>
            <a:pPr indent="-520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" sz="1000" b="1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2000" b="1" dirty="0"/>
              <a:t>ROZPORZĄDZENIE MINISTRA NAUKI I SZKOLNICTWA WYŻSZEGO</a:t>
            </a:r>
            <a:endParaRPr lang="pl-PL" sz="2000" dirty="0"/>
          </a:p>
          <a:p>
            <a:pPr>
              <a:defRPr/>
            </a:pPr>
            <a:r>
              <a:rPr lang="pl-PL" sz="2000" dirty="0"/>
              <a:t>z dnia 22.02.2019 r. </a:t>
            </a:r>
            <a:r>
              <a:rPr lang="pl-PL" sz="2000" b="1" dirty="0"/>
              <a:t>w sprawie ewaluacji jakości działalności naukowej</a:t>
            </a:r>
            <a:endParaRPr lang="pl" sz="2000" b="1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pl" sz="2000" dirty="0">
                <a:cs typeface="Arial" panose="020B0604020202020204" pitchFamily="34" charset="0"/>
              </a:rPr>
              <a:t>(Dz.U. z </a:t>
            </a:r>
            <a:r>
              <a:rPr lang="pl-PL" sz="2000" dirty="0"/>
              <a:t>dnia 28 lutego 2019 r. poz. 392</a:t>
            </a:r>
            <a:r>
              <a:rPr lang="pl" sz="2000" dirty="0">
                <a:cs typeface="Arial" panose="020B0604020202020204" pitchFamily="34" charset="0"/>
              </a:rPr>
              <a:t>)</a:t>
            </a:r>
          </a:p>
          <a:p>
            <a:pPr>
              <a:defRPr/>
            </a:pPr>
            <a:endParaRPr lang="pl" sz="1000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2000" b="1" dirty="0"/>
              <a:t>ROZPORZĄDZENIE MINISTRA NAUKI I SZKOLNICTWA WYŻSZEGO </a:t>
            </a:r>
          </a:p>
          <a:p>
            <a:pPr>
              <a:defRPr/>
            </a:pPr>
            <a:r>
              <a:rPr lang="pl-PL" sz="2000" dirty="0"/>
              <a:t>z dnia 7 listopada 2018 r. </a:t>
            </a:r>
            <a:r>
              <a:rPr lang="pl-PL" sz="2000" b="1" dirty="0"/>
              <a:t>w sprawie sporządzania wykazów wydawnictw, </a:t>
            </a:r>
          </a:p>
          <a:p>
            <a:pPr>
              <a:defRPr/>
            </a:pPr>
            <a:r>
              <a:rPr lang="pl-PL" sz="2000" b="1" dirty="0"/>
              <a:t>monografii naukowych oraz czasopism naukowych i recenzowanych </a:t>
            </a:r>
          </a:p>
          <a:p>
            <a:pPr>
              <a:defRPr/>
            </a:pPr>
            <a:r>
              <a:rPr lang="pl-PL" sz="2000" b="1" dirty="0"/>
              <a:t>materiałów z konferencji międzynarodowych </a:t>
            </a:r>
            <a:r>
              <a:rPr lang="pl-PL" sz="2000" b="1" dirty="0">
                <a:solidFill>
                  <a:srgbClr val="FF0000"/>
                </a:solidFill>
              </a:rPr>
              <a:t>+ Komunikaty </a:t>
            </a:r>
          </a:p>
          <a:p>
            <a:pPr>
              <a:defRPr/>
            </a:pPr>
            <a:r>
              <a:rPr lang="pl-PL" sz="2000" b="1" dirty="0">
                <a:solidFill>
                  <a:srgbClr val="FF0000"/>
                </a:solidFill>
              </a:rPr>
              <a:t>z dnia 17 i 18 grudnia 2019</a:t>
            </a:r>
            <a:endParaRPr lang="pl" sz="20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indent="-520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" sz="1000" b="1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2000" b="1" dirty="0"/>
              <a:t>USTAWA </a:t>
            </a:r>
            <a:r>
              <a:rPr lang="pl-PL" sz="2000" dirty="0"/>
              <a:t>z dnia 21 lutego 2019 r. </a:t>
            </a:r>
            <a:r>
              <a:rPr lang="pl-PL" sz="2000" b="1" dirty="0"/>
              <a:t>o Sieci Badawczej Łukasiewicz </a:t>
            </a:r>
          </a:p>
          <a:p>
            <a:pPr>
              <a:defRPr/>
            </a:pPr>
            <a:r>
              <a:rPr lang="pl-PL" sz="2000" b="1" dirty="0"/>
              <a:t>(</a:t>
            </a:r>
            <a:r>
              <a:rPr lang="pl-PL" sz="2000" dirty="0"/>
              <a:t>Dz. U. z dnia 21 marca 2019 r., Poz. 534)</a:t>
            </a:r>
          </a:p>
          <a:p>
            <a:pPr indent="-520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" sz="20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indent="-520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ytuł 1">
            <a:extLst>
              <a:ext uri="{FF2B5EF4-FFF2-40B4-BE49-F238E27FC236}">
                <a16:creationId xmlns:a16="http://schemas.microsoft.com/office/drawing/2014/main" id="{308B3588-2A8B-4F1B-A67E-49BBD10D6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Uregulowania prawne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FA592D0-7A2B-4AE9-8CFC-D4A1237241D1}"/>
              </a:ext>
            </a:extLst>
          </p:cNvPr>
          <p:cNvSpPr txBox="1"/>
          <p:nvPr/>
        </p:nvSpPr>
        <p:spPr>
          <a:xfrm>
            <a:off x="179388" y="1700213"/>
            <a:ext cx="8782050" cy="31702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-520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" sz="2000" b="1" dirty="0">
                <a:solidFill>
                  <a:srgbClr val="FF0000"/>
                </a:solidFill>
                <a:cs typeface="Arial" panose="020B0604020202020204" pitchFamily="34" charset="0"/>
              </a:rPr>
              <a:t>Ocena jakości działalności naukowej jednostki naukowej (JN) </a:t>
            </a:r>
          </a:p>
          <a:p>
            <a:pPr indent="-520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000" b="1" dirty="0">
                <a:solidFill>
                  <a:srgbClr val="FF0000"/>
                </a:solidFill>
                <a:cs typeface="Arial" panose="020B0604020202020204" pitchFamily="34" charset="0"/>
              </a:rPr>
              <a:t>b</a:t>
            </a:r>
            <a:r>
              <a:rPr lang="pl" sz="2000" b="1" dirty="0">
                <a:solidFill>
                  <a:srgbClr val="FF0000"/>
                </a:solidFill>
                <a:cs typeface="Arial" panose="020B0604020202020204" pitchFamily="34" charset="0"/>
              </a:rPr>
              <a:t>ędzie obejmować lata 2017 – 2020</a:t>
            </a:r>
          </a:p>
          <a:p>
            <a:pPr indent="-520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" sz="20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2000" dirty="0"/>
              <a:t>Do oceny dorobku w latach </a:t>
            </a:r>
            <a:r>
              <a:rPr lang="pl-PL" sz="2000" b="1" dirty="0">
                <a:solidFill>
                  <a:srgbClr val="0000FF"/>
                </a:solidFill>
              </a:rPr>
              <a:t>2017-2018</a:t>
            </a:r>
            <a:r>
              <a:rPr lang="pl-PL" sz="2000" dirty="0"/>
              <a:t> stosuje się punktację ogłoszoną w:</a:t>
            </a:r>
          </a:p>
          <a:p>
            <a:pPr>
              <a:defRPr/>
            </a:pPr>
            <a:r>
              <a:rPr lang="pl-PL" sz="2000" b="1" dirty="0"/>
              <a:t>KOMUNIKAT MINISTRA NAUKI I SZKOLNICTWA WYŻSZEGO </a:t>
            </a:r>
            <a:r>
              <a:rPr lang="pl-PL" sz="2000" dirty="0"/>
              <a:t>z dnia 25 </a:t>
            </a:r>
          </a:p>
          <a:p>
            <a:pPr>
              <a:defRPr/>
            </a:pPr>
            <a:r>
              <a:rPr lang="pl-PL" sz="2000" dirty="0"/>
              <a:t>stycznia 2017 r. </a:t>
            </a:r>
            <a:r>
              <a:rPr lang="pl-PL" sz="2000" b="1" dirty="0"/>
              <a:t>w sprawie wykazu czasopism naukowych wraz z liczbą </a:t>
            </a:r>
          </a:p>
          <a:p>
            <a:pPr>
              <a:defRPr/>
            </a:pPr>
            <a:r>
              <a:rPr lang="pl-PL" sz="2000" b="1" dirty="0"/>
              <a:t>punktów, ustalonego na podstawie wykazów ogłoszonych w latach </a:t>
            </a:r>
          </a:p>
          <a:p>
            <a:pPr>
              <a:defRPr/>
            </a:pPr>
            <a:r>
              <a:rPr lang="pl-PL" sz="2000" b="1" dirty="0"/>
              <a:t>2013-2016.</a:t>
            </a:r>
          </a:p>
          <a:p>
            <a:pPr>
              <a:defRPr/>
            </a:pPr>
            <a:endParaRPr lang="pl-PL" sz="2000" b="1" dirty="0"/>
          </a:p>
          <a:p>
            <a:pPr>
              <a:defRPr/>
            </a:pPr>
            <a:endParaRPr lang="pl-PL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ytuł 1">
            <a:extLst>
              <a:ext uri="{FF2B5EF4-FFF2-40B4-BE49-F238E27FC236}">
                <a16:creationId xmlns:a16="http://schemas.microsoft.com/office/drawing/2014/main" id="{970818FF-9533-4206-BCEB-03CA9029F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Informacje podstawowe</a:t>
            </a:r>
          </a:p>
        </p:txBody>
      </p:sp>
      <p:sp>
        <p:nvSpPr>
          <p:cNvPr id="5123" name="pole tekstowe 2">
            <a:extLst>
              <a:ext uri="{FF2B5EF4-FFF2-40B4-BE49-F238E27FC236}">
                <a16:creationId xmlns:a16="http://schemas.microsoft.com/office/drawing/2014/main" id="{6245A787-A3B6-4954-BCD3-33CE7CB7C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00213"/>
            <a:ext cx="8302625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Ustalenie liczby „N” (oświadczenia pracownika):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- oświadczenie o dziedzinie i dyscyplinie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składane raz na 2 lata (art. 343, ust. 7 Ustawy),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- oświadczenie upoważniające zatrudniający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go podmiot (</a:t>
            </a:r>
            <a:r>
              <a:rPr lang="pl-PL" altLang="pl-PL">
                <a:solidFill>
                  <a:srgbClr val="0000FF"/>
                </a:solidFill>
                <a:latin typeface="Arial" panose="020B0604020202020204" pitchFamily="34" charset="0"/>
              </a:rPr>
              <a:t>jeden</a:t>
            </a:r>
            <a:r>
              <a:rPr lang="pl-PL" altLang="pl-PL">
                <a:latin typeface="Arial" panose="020B0604020202020204" pitchFamily="34" charset="0"/>
              </a:rPr>
              <a:t>) do zaliczenia do liczby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pracowników N (art. 265, ust. 5 Ustawy).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-stan na dzień 31 grudnia każdego roku.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</a:t>
            </a:r>
            <a:r>
              <a:rPr lang="pl-PL" altLang="pl-PL" sz="1800">
                <a:solidFill>
                  <a:srgbClr val="FF0000"/>
                </a:solidFill>
                <a:latin typeface="Arial" panose="020B0604020202020204" pitchFamily="34" charset="0"/>
              </a:rPr>
              <a:t>(liczy się dorobek tylko tych osób, które były zatrudnione lub pobierały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FF0000"/>
                </a:solidFill>
                <a:latin typeface="Arial" panose="020B0604020202020204" pitchFamily="34" charset="0"/>
              </a:rPr>
              <a:t>	naukę – stan na dzień 31 grudnia danego roku)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ytuł 1">
            <a:extLst>
              <a:ext uri="{FF2B5EF4-FFF2-40B4-BE49-F238E27FC236}">
                <a16:creationId xmlns:a16="http://schemas.microsoft.com/office/drawing/2014/main" id="{72A9AA38-8C14-4FC7-B3CB-88C7B6772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Nowość - skutki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A02A349-A18B-4FC4-AC35-44434BE431CC}"/>
              </a:ext>
            </a:extLst>
          </p:cNvPr>
          <p:cNvSpPr txBox="1"/>
          <p:nvPr/>
        </p:nvSpPr>
        <p:spPr>
          <a:xfrm>
            <a:off x="400050" y="1844675"/>
            <a:ext cx="8286750" cy="4154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buFontTx/>
              <a:buChar char="-"/>
              <a:defRPr/>
            </a:pPr>
            <a:r>
              <a:rPr lang="pl-PL" sz="2400" dirty="0"/>
              <a:t>Ewaluacja dotyczy dyscyplin, dla których liczba N </a:t>
            </a:r>
          </a:p>
          <a:p>
            <a:pPr>
              <a:defRPr/>
            </a:pPr>
            <a:r>
              <a:rPr lang="pl-PL" sz="2400" dirty="0"/>
              <a:t>wyznaczona na dzień 31 grudnia 2020 roku wynosi </a:t>
            </a:r>
          </a:p>
          <a:p>
            <a:pPr>
              <a:defRPr/>
            </a:pPr>
            <a:r>
              <a:rPr lang="pl-PL" sz="2400" dirty="0"/>
              <a:t>co najmniej 12,</a:t>
            </a:r>
          </a:p>
          <a:p>
            <a:pPr marL="457200" indent="-457200">
              <a:buFontTx/>
              <a:buChar char="-"/>
              <a:defRPr/>
            </a:pPr>
            <a:endParaRPr lang="pl-PL" sz="2400" dirty="0"/>
          </a:p>
          <a:p>
            <a:pPr marL="457200" indent="-457200">
              <a:buFontTx/>
              <a:buChar char="-"/>
              <a:defRPr/>
            </a:pPr>
            <a:r>
              <a:rPr lang="pl-PL" sz="2400" dirty="0"/>
              <a:t>Pod uwagę bierze się indywidualne osiągnięcia</a:t>
            </a:r>
          </a:p>
          <a:p>
            <a:pPr>
              <a:defRPr/>
            </a:pPr>
            <a:r>
              <a:rPr lang="pl-PL" sz="2400" dirty="0"/>
              <a:t>pracowników reprezentujących dyscyplinę,</a:t>
            </a:r>
          </a:p>
          <a:p>
            <a:pPr>
              <a:defRPr/>
            </a:pPr>
            <a:endParaRPr lang="pl-PL" sz="2400" dirty="0"/>
          </a:p>
          <a:p>
            <a:pPr marL="457200" indent="-457200">
              <a:buFontTx/>
              <a:buChar char="-"/>
              <a:defRPr/>
            </a:pPr>
            <a:r>
              <a:rPr lang="pl-PL" sz="2400" dirty="0"/>
              <a:t>Przyznaje się kategorie A+, A, B, C,</a:t>
            </a:r>
          </a:p>
          <a:p>
            <a:pPr marL="457200" indent="-457200">
              <a:buFontTx/>
              <a:buChar char="-"/>
              <a:defRPr/>
            </a:pPr>
            <a:endParaRPr lang="pl-PL" sz="2400" dirty="0"/>
          </a:p>
          <a:p>
            <a:pPr marL="457200" indent="-457200">
              <a:buFontTx/>
              <a:buChar char="-"/>
              <a:defRPr/>
            </a:pPr>
            <a:r>
              <a:rPr lang="pl-PL" sz="2400" dirty="0"/>
              <a:t>Od uzyskanej kategorii zależą uprawnienia akademickie</a:t>
            </a:r>
          </a:p>
          <a:p>
            <a:pPr>
              <a:defRPr/>
            </a:pPr>
            <a:r>
              <a:rPr lang="pl-PL" sz="2400" dirty="0"/>
              <a:t>i wysokość subwencji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ole tekstowe 1">
            <a:extLst>
              <a:ext uri="{FF2B5EF4-FFF2-40B4-BE49-F238E27FC236}">
                <a16:creationId xmlns:a16="http://schemas.microsoft.com/office/drawing/2014/main" id="{924BB876-EDBB-47D5-A7E2-E5E379E7D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692150"/>
            <a:ext cx="3252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800" b="1"/>
              <a:t>Kryteria oceny</a:t>
            </a:r>
          </a:p>
        </p:txBody>
      </p:sp>
      <p:sp>
        <p:nvSpPr>
          <p:cNvPr id="7171" name="pole tekstowe 2">
            <a:extLst>
              <a:ext uri="{FF2B5EF4-FFF2-40B4-BE49-F238E27FC236}">
                <a16:creationId xmlns:a16="http://schemas.microsoft.com/office/drawing/2014/main" id="{83CF0AB2-96F2-4CBD-A1B7-579418D20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773238"/>
            <a:ext cx="831532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ts val="120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•    Kryterium I: </a:t>
            </a:r>
            <a:r>
              <a:rPr lang="pl-PL" altLang="pl-PL" b="1">
                <a:latin typeface="Arial" panose="020B0604020202020204" pitchFamily="34" charset="0"/>
                <a:cs typeface="Arial" panose="020B0604020202020204" pitchFamily="34" charset="0"/>
              </a:rPr>
              <a:t>osiągnięcia naukowe i twórcze (</a:t>
            </a:r>
            <a:r>
              <a:rPr lang="pl-PL" altLang="pl-PL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pl-PL" altLang="pl-PL" b="1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>
              <a:spcBef>
                <a:spcPts val="1200"/>
              </a:spcBef>
              <a:buFontTx/>
              <a:buNone/>
            </a:pPr>
            <a:r>
              <a:rPr lang="pl-PL" altLang="pl-PL" b="1">
                <a:latin typeface="Arial" panose="020B0604020202020204" pitchFamily="34" charset="0"/>
                <a:cs typeface="Arial" panose="020B0604020202020204" pitchFamily="34" charset="0"/>
              </a:rPr>
              <a:t>•    </a:t>
            </a:r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Kryterium II: </a:t>
            </a:r>
            <a:r>
              <a:rPr lang="pl-PL" altLang="pl-PL" b="1">
                <a:latin typeface="Arial" panose="020B0604020202020204" pitchFamily="34" charset="0"/>
                <a:cs typeface="Arial" panose="020B0604020202020204" pitchFamily="34" charset="0"/>
              </a:rPr>
              <a:t>efekty finansowe badań naukowych (</a:t>
            </a:r>
            <a:r>
              <a:rPr lang="pl-PL" altLang="pl-PL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pl-PL" altLang="pl-PL" b="1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l-PL" altLang="pl-PL" b="1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•    Kryterium III: </a:t>
            </a:r>
            <a:r>
              <a:rPr lang="pl-PL" altLang="pl-PL" b="1">
                <a:latin typeface="Arial" panose="020B0604020202020204" pitchFamily="34" charset="0"/>
              </a:rPr>
              <a:t>wpływ dz. naukowej na funkcjonowanie </a:t>
            </a:r>
          </a:p>
          <a:p>
            <a:pPr>
              <a:spcBef>
                <a:spcPts val="1200"/>
              </a:spcBef>
              <a:buFontTx/>
              <a:buNone/>
            </a:pPr>
            <a:r>
              <a:rPr lang="pl-PL" altLang="pl-PL" b="1">
                <a:latin typeface="Arial" panose="020B0604020202020204" pitchFamily="34" charset="0"/>
              </a:rPr>
              <a:t>		społeczeństwa i gospodarki (</a:t>
            </a:r>
            <a:r>
              <a:rPr lang="pl-PL" altLang="pl-PL" b="1">
                <a:solidFill>
                  <a:srgbClr val="0000FF"/>
                </a:solidFill>
                <a:latin typeface="Arial" panose="020B0604020202020204" pitchFamily="34" charset="0"/>
              </a:rPr>
              <a:t>15</a:t>
            </a:r>
            <a:r>
              <a:rPr lang="pl-PL" altLang="pl-PL" b="1">
                <a:latin typeface="Arial" panose="020B0604020202020204" pitchFamily="34" charset="0"/>
              </a:rPr>
              <a:t>)</a:t>
            </a:r>
            <a:endParaRPr lang="pl-PL" altLang="pl-PL" b="1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1">
            <a:extLst>
              <a:ext uri="{FF2B5EF4-FFF2-40B4-BE49-F238E27FC236}">
                <a16:creationId xmlns:a16="http://schemas.microsoft.com/office/drawing/2014/main" id="{DF779F92-162C-4560-9804-79811F969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I: autorzy osiągnięć naukowych </a:t>
            </a:r>
          </a:p>
        </p:txBody>
      </p:sp>
      <p:sp>
        <p:nvSpPr>
          <p:cNvPr id="8195" name="pole tekstowe 2">
            <a:extLst>
              <a:ext uri="{FF2B5EF4-FFF2-40B4-BE49-F238E27FC236}">
                <a16:creationId xmlns:a16="http://schemas.microsoft.com/office/drawing/2014/main" id="{F112C335-A57F-44BE-A1D9-4CBAE5B82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1341438"/>
            <a:ext cx="8999537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 u="sng">
                <a:latin typeface="Arial" panose="020B0604020202020204" pitchFamily="34" charset="0"/>
              </a:rPr>
              <a:t>Autorami osiągnięć mogą być osoby które: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1) zostały zaliczone do liczby N w danej dyscyplinie naukowej;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2) w okresie objętym ewaluacją odbywały kształcenie w szkole doktorskiej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prowadzonej przez ewaluowany podmiot </a:t>
            </a: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i </a:t>
            </a:r>
            <a:r>
              <a:rPr lang="pl-PL" altLang="pl-PL" sz="2000" u="sng">
                <a:solidFill>
                  <a:srgbClr val="0000FF"/>
                </a:solidFill>
                <a:latin typeface="Arial" panose="020B0604020202020204" pitchFamily="34" charset="0"/>
              </a:rPr>
              <a:t>przygotowywały</a:t>
            </a: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 rozprawę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doktorską w dyscyplinie naukowej (</a:t>
            </a: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Studia Doktoranckie – wszczęcie przewodu w nowym trybie</a:t>
            </a: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3) </a:t>
            </a:r>
            <a:r>
              <a:rPr lang="pl-PL" altLang="pl-PL" sz="2000">
                <a:solidFill>
                  <a:srgbClr val="006600"/>
                </a:solidFill>
                <a:latin typeface="Arial" panose="020B0604020202020204" pitchFamily="34" charset="0"/>
              </a:rPr>
              <a:t>nie zostały zaliczone do liczby N w danej dyscyplinie naukowej,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339759"/>
                </a:solidFill>
                <a:latin typeface="Arial" panose="020B0604020202020204" pitchFamily="34" charset="0"/>
              </a:rPr>
              <a:t>(</a:t>
            </a: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złożyły oświadczenie w innym podmiocie</a:t>
            </a:r>
            <a:r>
              <a:rPr lang="pl-PL" altLang="pl-PL" sz="2000">
                <a:solidFill>
                  <a:srgbClr val="339759"/>
                </a:solidFill>
                <a:latin typeface="Arial" panose="020B0604020202020204" pitchFamily="34" charset="0"/>
              </a:rPr>
              <a:t>) </a:t>
            </a:r>
            <a:r>
              <a:rPr lang="pl-PL" altLang="pl-PL" sz="2000">
                <a:solidFill>
                  <a:srgbClr val="006600"/>
                </a:solidFill>
                <a:latin typeface="Arial" panose="020B0604020202020204" pitchFamily="34" charset="0"/>
              </a:rPr>
              <a:t>ale prowadziły działalność naukową w ramach tej dyscypliny i były zatrudnione w okresie objętym ewaluacją w ewaluowanym podmiocie będącym uczelnią – na stanowisku nauczyciela akademickiego w grupie pracowników badawczych albo badawczo-dydaktycznych, na podstawie umowy o pracę, w sposób ciągły przez co najmniej 12 miesięcy </a:t>
            </a:r>
            <a:r>
              <a:rPr lang="pl-PL" altLang="pl-PL" sz="2000">
                <a:solidFill>
                  <a:srgbClr val="339759"/>
                </a:solidFill>
                <a:latin typeface="Arial" panose="020B0604020202020204" pitchFamily="34" charset="0"/>
              </a:rPr>
              <a:t>(</a:t>
            </a: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oświadczenie upoważniające do wykorzystania osiągnięcia</a:t>
            </a:r>
            <a:r>
              <a:rPr lang="pl-PL" altLang="pl-PL" sz="2000">
                <a:solidFill>
                  <a:srgbClr val="339759"/>
                </a:solidFill>
                <a:latin typeface="Arial" panose="020B0604020202020204" pitchFamily="34" charset="0"/>
              </a:rPr>
              <a:t>). </a:t>
            </a: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Łącznie dla dyscypliny 20%*3N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ytuł 1">
            <a:extLst>
              <a:ext uri="{FF2B5EF4-FFF2-40B4-BE49-F238E27FC236}">
                <a16:creationId xmlns:a16="http://schemas.microsoft.com/office/drawing/2014/main" id="{C5E19A8D-F215-4A56-B315-698BC4C1E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I: osiągnięcia naukowe i twórcze – artykuły i monografie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0196E49-5A64-4D29-B9B4-99949B3A1D7C}"/>
              </a:ext>
            </a:extLst>
          </p:cNvPr>
          <p:cNvSpPr txBox="1"/>
          <p:nvPr/>
        </p:nvSpPr>
        <p:spPr>
          <a:xfrm>
            <a:off x="166688" y="1422400"/>
            <a:ext cx="8856662" cy="378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buFontTx/>
              <a:buAutoNum type="arabicParenR"/>
              <a:defRPr/>
            </a:pPr>
            <a:r>
              <a:rPr lang="pl-PL" sz="2000" dirty="0"/>
              <a:t>artykuły naukowe opublikowane w czasopismach zamieszczonych </a:t>
            </a:r>
          </a:p>
          <a:p>
            <a:pPr>
              <a:defRPr/>
            </a:pPr>
            <a:r>
              <a:rPr lang="pl-PL" sz="2000" dirty="0"/>
              <a:t>w wykazie czasopism, </a:t>
            </a:r>
            <a:r>
              <a:rPr lang="pl-PL" sz="2000" dirty="0" err="1">
                <a:solidFill>
                  <a:srgbClr val="0000FF"/>
                </a:solidFill>
              </a:rPr>
              <a:t>Pc</a:t>
            </a:r>
            <a:r>
              <a:rPr lang="pl-PL" sz="2000" dirty="0">
                <a:solidFill>
                  <a:srgbClr val="0000FF"/>
                </a:solidFill>
              </a:rPr>
              <a:t>=20, 40, 70, 100, 140, 200 </a:t>
            </a:r>
          </a:p>
          <a:p>
            <a:pPr>
              <a:defRPr/>
            </a:pPr>
            <a:r>
              <a:rPr lang="pl-PL" sz="2000" dirty="0"/>
              <a:t>2) artykuły naukowe opublikowane w czasopismach </a:t>
            </a:r>
            <a:r>
              <a:rPr lang="pl-PL" sz="2000" b="1" u="sng" dirty="0"/>
              <a:t>naukowych</a:t>
            </a:r>
            <a:r>
              <a:rPr lang="pl-PL" sz="2000" u="sng" dirty="0"/>
              <a:t> </a:t>
            </a:r>
          </a:p>
          <a:p>
            <a:pPr>
              <a:defRPr/>
            </a:pPr>
            <a:r>
              <a:rPr lang="pl-PL" sz="2000" dirty="0"/>
              <a:t>niezamieszczonych w wykazie czasopism; </a:t>
            </a:r>
            <a:r>
              <a:rPr lang="pl-PL" sz="2000" dirty="0" err="1">
                <a:solidFill>
                  <a:srgbClr val="0000FF"/>
                </a:solidFill>
              </a:rPr>
              <a:t>Pc</a:t>
            </a:r>
            <a:r>
              <a:rPr lang="pl-PL" sz="2000" dirty="0">
                <a:solidFill>
                  <a:srgbClr val="0000FF"/>
                </a:solidFill>
              </a:rPr>
              <a:t>=5</a:t>
            </a:r>
          </a:p>
          <a:p>
            <a:pPr>
              <a:defRPr/>
            </a:pPr>
            <a:endParaRPr lang="pl-PL" sz="2000" dirty="0"/>
          </a:p>
          <a:p>
            <a:pPr>
              <a:defRPr/>
            </a:pPr>
            <a:r>
              <a:rPr lang="pl-PL" sz="2000" dirty="0"/>
              <a:t>3) monografie naukowe wydane przez wydawnictwa zamieszczone </a:t>
            </a:r>
          </a:p>
          <a:p>
            <a:pPr>
              <a:defRPr/>
            </a:pPr>
            <a:r>
              <a:rPr lang="pl-PL" sz="2000" dirty="0"/>
              <a:t>w wykazie wydawnictw (</a:t>
            </a:r>
            <a:r>
              <a:rPr lang="pl-PL" sz="2000" dirty="0" err="1">
                <a:solidFill>
                  <a:srgbClr val="0000FF"/>
                </a:solidFill>
              </a:rPr>
              <a:t>Pc</a:t>
            </a:r>
            <a:r>
              <a:rPr lang="pl-PL" sz="2000" dirty="0">
                <a:solidFill>
                  <a:srgbClr val="0000FF"/>
                </a:solidFill>
              </a:rPr>
              <a:t>=80 lub 200), </a:t>
            </a:r>
            <a:r>
              <a:rPr lang="pl-PL" sz="2000" dirty="0"/>
              <a:t>redakcja naukowa takich monografii </a:t>
            </a:r>
            <a:r>
              <a:rPr lang="pl-PL" sz="2000" dirty="0">
                <a:solidFill>
                  <a:srgbClr val="0000FF"/>
                </a:solidFill>
              </a:rPr>
              <a:t>(</a:t>
            </a:r>
            <a:r>
              <a:rPr lang="pl-PL" sz="2000" dirty="0" err="1">
                <a:solidFill>
                  <a:srgbClr val="0000FF"/>
                </a:solidFill>
              </a:rPr>
              <a:t>Pc</a:t>
            </a:r>
            <a:r>
              <a:rPr lang="pl-PL" sz="2000" dirty="0">
                <a:solidFill>
                  <a:srgbClr val="0000FF"/>
                </a:solidFill>
              </a:rPr>
              <a:t>=20 lub 100) </a:t>
            </a:r>
            <a:r>
              <a:rPr lang="pl-PL" sz="2000" dirty="0"/>
              <a:t>i rozdziałów w monografiach (</a:t>
            </a:r>
            <a:r>
              <a:rPr lang="pl-PL" sz="2000" dirty="0" err="1">
                <a:solidFill>
                  <a:srgbClr val="0000FF"/>
                </a:solidFill>
              </a:rPr>
              <a:t>Pc</a:t>
            </a:r>
            <a:r>
              <a:rPr lang="pl-PL" sz="2000" dirty="0">
                <a:solidFill>
                  <a:srgbClr val="0000FF"/>
                </a:solidFill>
              </a:rPr>
              <a:t>=20 lub 50),</a:t>
            </a:r>
          </a:p>
          <a:p>
            <a:pPr>
              <a:defRPr/>
            </a:pPr>
            <a:r>
              <a:rPr lang="pl-PL" sz="2000" dirty="0"/>
              <a:t>4) monografie naukowe wydane przez wydawnictwa niezamieszczone </a:t>
            </a:r>
          </a:p>
          <a:p>
            <a:pPr algn="just">
              <a:defRPr/>
            </a:pPr>
            <a:r>
              <a:rPr lang="pl-PL" sz="2000" dirty="0"/>
              <a:t>w wykazie wydawnictw </a:t>
            </a:r>
            <a:r>
              <a:rPr lang="pl-PL" sz="2000" dirty="0">
                <a:solidFill>
                  <a:srgbClr val="0000FF"/>
                </a:solidFill>
              </a:rPr>
              <a:t>(</a:t>
            </a:r>
            <a:r>
              <a:rPr lang="pl-PL" sz="2000" dirty="0" err="1">
                <a:solidFill>
                  <a:srgbClr val="0000FF"/>
                </a:solidFill>
              </a:rPr>
              <a:t>Pc</a:t>
            </a:r>
            <a:r>
              <a:rPr lang="pl-PL" sz="2000" dirty="0">
                <a:solidFill>
                  <a:srgbClr val="0000FF"/>
                </a:solidFill>
              </a:rPr>
              <a:t>=20)</a:t>
            </a:r>
            <a:r>
              <a:rPr lang="pl-PL" sz="2000" dirty="0"/>
              <a:t>, redakcja naukowa takich monografii </a:t>
            </a:r>
            <a:r>
              <a:rPr lang="pl-PL" sz="2000" dirty="0">
                <a:solidFill>
                  <a:srgbClr val="0000FF"/>
                </a:solidFill>
              </a:rPr>
              <a:t>(</a:t>
            </a:r>
            <a:r>
              <a:rPr lang="pl-PL" sz="2000" dirty="0" err="1">
                <a:solidFill>
                  <a:srgbClr val="0000FF"/>
                </a:solidFill>
              </a:rPr>
              <a:t>Pc</a:t>
            </a:r>
            <a:r>
              <a:rPr lang="pl-PL" sz="2000" dirty="0">
                <a:solidFill>
                  <a:srgbClr val="0000FF"/>
                </a:solidFill>
              </a:rPr>
              <a:t>=5) </a:t>
            </a:r>
            <a:r>
              <a:rPr lang="pl-PL" sz="2000" dirty="0"/>
              <a:t>i autorstwo rozdziałów w takich monografiach </a:t>
            </a:r>
            <a:r>
              <a:rPr lang="pl-PL" sz="2000" dirty="0">
                <a:solidFill>
                  <a:srgbClr val="0000FF"/>
                </a:solidFill>
              </a:rPr>
              <a:t>(</a:t>
            </a:r>
            <a:r>
              <a:rPr lang="pl-PL" sz="2000" dirty="0" err="1">
                <a:solidFill>
                  <a:srgbClr val="0000FF"/>
                </a:solidFill>
              </a:rPr>
              <a:t>Pc</a:t>
            </a:r>
            <a:r>
              <a:rPr lang="pl-PL" sz="2000" dirty="0">
                <a:solidFill>
                  <a:srgbClr val="0000FF"/>
                </a:solidFill>
              </a:rPr>
              <a:t>=5) </a:t>
            </a:r>
            <a:r>
              <a:rPr lang="pl-PL" sz="2000" dirty="0"/>
              <a:t>; </a:t>
            </a:r>
          </a:p>
          <a:p>
            <a:pPr algn="just">
              <a:defRPr/>
            </a:pPr>
            <a:r>
              <a:rPr lang="pl-PL" sz="2000" dirty="0">
                <a:solidFill>
                  <a:srgbClr val="FF0000"/>
                </a:solidFill>
              </a:rPr>
              <a:t>Afiliacja + oświadczenie autora/ów</a:t>
            </a:r>
          </a:p>
        </p:txBody>
      </p:sp>
      <p:sp>
        <p:nvSpPr>
          <p:cNvPr id="9220" name="pole tekstowe 9">
            <a:extLst>
              <a:ext uri="{FF2B5EF4-FFF2-40B4-BE49-F238E27FC236}">
                <a16:creationId xmlns:a16="http://schemas.microsoft.com/office/drawing/2014/main" id="{BBCA5A63-E1C6-4FEA-944B-970977081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8" y="5341938"/>
            <a:ext cx="90979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 b="1" u="sng">
                <a:solidFill>
                  <a:srgbClr val="FF0000"/>
                </a:solidFill>
                <a:latin typeface="Arial" panose="020B0604020202020204" pitchFamily="34" charset="0"/>
              </a:rPr>
              <a:t>Informacja o osiągnięciu musi być w ORCID – ODPOWIEDZIALNY AUTOR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Pc – całkowita wartość punktowa. </a:t>
            </a:r>
            <a:r>
              <a:rPr lang="pl-PL" altLang="pl-PL" sz="2000" b="1">
                <a:solidFill>
                  <a:srgbClr val="006600"/>
                </a:solidFill>
                <a:latin typeface="Arial" panose="020B0604020202020204" pitchFamily="34" charset="0"/>
              </a:rPr>
              <a:t>Obowiązuje data publikacji w ostatecznej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 b="1">
                <a:solidFill>
                  <a:srgbClr val="006600"/>
                </a:solidFill>
                <a:latin typeface="Arial" panose="020B0604020202020204" pitchFamily="34" charset="0"/>
              </a:rPr>
              <a:t>				   formie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ytuł 1">
            <a:extLst>
              <a:ext uri="{FF2B5EF4-FFF2-40B4-BE49-F238E27FC236}">
                <a16:creationId xmlns:a16="http://schemas.microsoft.com/office/drawing/2014/main" id="{017C8579-7970-4E9A-930D-0C61CD2BB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I: Monografie</a:t>
            </a:r>
          </a:p>
        </p:txBody>
      </p:sp>
      <p:sp>
        <p:nvSpPr>
          <p:cNvPr id="10243" name="pole tekstowe 2">
            <a:extLst>
              <a:ext uri="{FF2B5EF4-FFF2-40B4-BE49-F238E27FC236}">
                <a16:creationId xmlns:a16="http://schemas.microsoft.com/office/drawing/2014/main" id="{0DB8C6FD-6127-47FF-92BD-E21F94336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916113"/>
            <a:ext cx="86995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b="1">
                <a:latin typeface="Arial" panose="020B0604020202020204" pitchFamily="34" charset="0"/>
              </a:rPr>
              <a:t>KOMUNIKAT MINISTRA NAUKI I SZKOLNICTWA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b="1">
                <a:latin typeface="Arial" panose="020B0604020202020204" pitchFamily="34" charset="0"/>
              </a:rPr>
              <a:t>WYŻSZEGO </a:t>
            </a:r>
            <a:r>
              <a:rPr lang="pl-PL" altLang="pl-PL">
                <a:latin typeface="Arial" panose="020B0604020202020204" pitchFamily="34" charset="0"/>
              </a:rPr>
              <a:t>z dnia 18 stycznia 2019 r., </a:t>
            </a:r>
            <a:r>
              <a:rPr lang="pl-PL" altLang="pl-PL" b="1">
                <a:latin typeface="Arial" panose="020B0604020202020204" pitchFamily="34" charset="0"/>
              </a:rPr>
              <a:t>w sprawie wykazu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b="1">
                <a:latin typeface="Arial" panose="020B0604020202020204" pitchFamily="34" charset="0"/>
              </a:rPr>
              <a:t>wydawnictw publikujących recenzowane monografie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b="1">
                <a:latin typeface="Arial" panose="020B0604020202020204" pitchFamily="34" charset="0"/>
              </a:rPr>
              <a:t>naukowe – </a:t>
            </a:r>
            <a:r>
              <a:rPr lang="pl-PL" altLang="pl-PL" b="1">
                <a:solidFill>
                  <a:srgbClr val="FF0000"/>
                </a:solidFill>
                <a:latin typeface="Arial" panose="020B0604020202020204" pitchFamily="34" charset="0"/>
              </a:rPr>
              <a:t>uaktualnienie Komunikatem z dnia 17.12.2019r.</a:t>
            </a:r>
            <a:endParaRPr lang="pl-PL" altLang="pl-PL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pl-PL" altLang="pl-PL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POZIOM II – </a:t>
            </a:r>
            <a:r>
              <a:rPr lang="pl-PL" altLang="pl-PL">
                <a:solidFill>
                  <a:srgbClr val="FF0000"/>
                </a:solidFill>
                <a:latin typeface="Arial" panose="020B0604020202020204" pitchFamily="34" charset="0"/>
              </a:rPr>
              <a:t>200pkt.</a:t>
            </a:r>
            <a:r>
              <a:rPr lang="pl-PL" altLang="pl-PL">
                <a:latin typeface="Arial" panose="020B0604020202020204" pitchFamily="34" charset="0"/>
              </a:rPr>
              <a:t> – 36 wydawnictw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POZIOM I – </a:t>
            </a:r>
            <a:r>
              <a:rPr lang="pl-PL" altLang="pl-PL">
                <a:solidFill>
                  <a:srgbClr val="FF0000"/>
                </a:solidFill>
                <a:latin typeface="Arial" panose="020B0604020202020204" pitchFamily="34" charset="0"/>
              </a:rPr>
              <a:t>80 pkt. </a:t>
            </a:r>
            <a:r>
              <a:rPr lang="pl-PL" altLang="pl-PL">
                <a:latin typeface="Arial" panose="020B0604020202020204" pitchFamily="34" charset="0"/>
              </a:rPr>
              <a:t>– 500 (</a:t>
            </a:r>
            <a:r>
              <a:rPr lang="pl-PL" altLang="pl-PL">
                <a:solidFill>
                  <a:srgbClr val="FF0000"/>
                </a:solidFill>
                <a:latin typeface="Arial" panose="020B0604020202020204" pitchFamily="34" charset="0"/>
              </a:rPr>
              <a:t>677</a:t>
            </a:r>
            <a:r>
              <a:rPr lang="pl-PL" altLang="pl-PL">
                <a:latin typeface="Arial" panose="020B0604020202020204" pitchFamily="34" charset="0"/>
              </a:rPr>
              <a:t>) wydawnictw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			(</a:t>
            </a:r>
            <a:r>
              <a:rPr lang="pl-PL" altLang="pl-PL">
                <a:solidFill>
                  <a:srgbClr val="0000FF"/>
                </a:solidFill>
                <a:latin typeface="Arial" panose="020B0604020202020204" pitchFamily="34" charset="0"/>
              </a:rPr>
              <a:t>np. Wydawnictwa AGH</a:t>
            </a:r>
            <a:r>
              <a:rPr lang="pl-PL" altLang="pl-PL">
                <a:latin typeface="Arial" panose="020B0604020202020204" pitchFamily="34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ytuł 1">
            <a:extLst>
              <a:ext uri="{FF2B5EF4-FFF2-40B4-BE49-F238E27FC236}">
                <a16:creationId xmlns:a16="http://schemas.microsoft.com/office/drawing/2014/main" id="{ACC9EDDA-3DEB-4A97-9EA2-C7086A262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 - Monografie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BF5E903-A9F5-416C-9E31-A96C0276F5BB}"/>
              </a:ext>
            </a:extLst>
          </p:cNvPr>
          <p:cNvSpPr txBox="1"/>
          <p:nvPr/>
        </p:nvSpPr>
        <p:spPr>
          <a:xfrm>
            <a:off x="395288" y="1773238"/>
            <a:ext cx="8801100" cy="4524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400" dirty="0"/>
              <a:t>Suma udziałów jednostkowych w monografiach naukowych,</a:t>
            </a:r>
          </a:p>
          <a:p>
            <a:pPr>
              <a:defRPr/>
            </a:pPr>
            <a:r>
              <a:rPr lang="pl-PL" sz="2400" dirty="0"/>
              <a:t>Dla których </a:t>
            </a:r>
            <a:r>
              <a:rPr lang="pl-PL" sz="2400" dirty="0" err="1"/>
              <a:t>Pc</a:t>
            </a:r>
            <a:r>
              <a:rPr lang="pl-PL" sz="2400" dirty="0"/>
              <a:t>&lt;=100pkt i redakcjach naukowych takich </a:t>
            </a:r>
          </a:p>
          <a:p>
            <a:pPr>
              <a:defRPr/>
            </a:pPr>
            <a:r>
              <a:rPr lang="pl-PL" sz="2400" dirty="0"/>
              <a:t>monografii nie może być większa niż 5%*3N (</a:t>
            </a:r>
            <a:r>
              <a:rPr lang="pl-PL" sz="2400" dirty="0">
                <a:solidFill>
                  <a:srgbClr val="0000FF"/>
                </a:solidFill>
              </a:rPr>
              <a:t>dla dyscypliny</a:t>
            </a:r>
            <a:r>
              <a:rPr lang="pl-PL" sz="2400" dirty="0"/>
              <a:t>).</a:t>
            </a:r>
          </a:p>
          <a:p>
            <a:pPr>
              <a:defRPr/>
            </a:pPr>
            <a:endParaRPr lang="pl-PL" sz="2400" dirty="0"/>
          </a:p>
          <a:p>
            <a:pPr>
              <a:defRPr/>
            </a:pPr>
            <a:r>
              <a:rPr lang="pl-PL" sz="2400" dirty="0"/>
              <a:t>W ewaluacji 2021 suma udziałów jednostkowych za </a:t>
            </a:r>
          </a:p>
          <a:p>
            <a:pPr>
              <a:defRPr/>
            </a:pPr>
            <a:endParaRPr lang="pl-PL" sz="2400" dirty="0"/>
          </a:p>
          <a:p>
            <a:pPr marL="457200" indent="-457200">
              <a:buFontTx/>
              <a:buAutoNum type="arabicPeriod"/>
              <a:defRPr/>
            </a:pPr>
            <a:r>
              <a:rPr lang="pl-PL" sz="2400" dirty="0"/>
              <a:t>artykuły naukowe opublikowane w latach 2019-2020</a:t>
            </a:r>
          </a:p>
          <a:p>
            <a:pPr marL="457200" indent="-457200">
              <a:buFontTx/>
              <a:buAutoNum type="arabicPeriod"/>
              <a:defRPr/>
            </a:pPr>
            <a:endParaRPr lang="pl-PL" sz="2400" dirty="0"/>
          </a:p>
          <a:p>
            <a:pPr marL="457200" indent="-457200">
              <a:buFontTx/>
              <a:buAutoNum type="arabicPeriod"/>
              <a:defRPr/>
            </a:pPr>
            <a:r>
              <a:rPr lang="pl-PL" sz="2400" dirty="0"/>
              <a:t>Monografie naukowe, rozdziały i redakcje w latach </a:t>
            </a:r>
          </a:p>
          <a:p>
            <a:pPr>
              <a:defRPr/>
            </a:pPr>
            <a:r>
              <a:rPr lang="pl-PL" sz="2400" dirty="0"/>
              <a:t>     2017 – 2020,</a:t>
            </a:r>
          </a:p>
          <a:p>
            <a:pPr>
              <a:defRPr/>
            </a:pPr>
            <a:endParaRPr lang="pl-PL" sz="2400" dirty="0"/>
          </a:p>
          <a:p>
            <a:pPr>
              <a:defRPr/>
            </a:pPr>
            <a:r>
              <a:rPr lang="pl-PL" sz="2400" dirty="0"/>
              <a:t>nie może być większa niż 2N (</a:t>
            </a:r>
            <a:r>
              <a:rPr lang="pl-PL" sz="2400" b="1" dirty="0"/>
              <a:t>dla podmiotu, a nie naukowca</a:t>
            </a:r>
            <a:r>
              <a:rPr lang="pl-PL" sz="2400" dirty="0"/>
              <a:t>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>
            <a:extLst>
              <a:ext uri="{FF2B5EF4-FFF2-40B4-BE49-F238E27FC236}">
                <a16:creationId xmlns:a16="http://schemas.microsoft.com/office/drawing/2014/main" id="{EB7ABD8F-DC87-4DC0-B852-DACBEA923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I: Patenty</a:t>
            </a:r>
          </a:p>
        </p:txBody>
      </p:sp>
      <p:sp>
        <p:nvSpPr>
          <p:cNvPr id="12291" name="pole tekstowe 3">
            <a:extLst>
              <a:ext uri="{FF2B5EF4-FFF2-40B4-BE49-F238E27FC236}">
                <a16:creationId xmlns:a16="http://schemas.microsoft.com/office/drawing/2014/main" id="{56FB8676-98DE-47F2-945E-37C79C446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557338"/>
            <a:ext cx="8750300" cy="513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5) przyznane patenty na wynalazki, prawa ochronne na wzory użytkowe.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                 </a:t>
            </a: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efekt działalności naukowej prowadzonej w podmiocie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 b="1" u="sng">
                <a:solidFill>
                  <a:srgbClr val="FF0000"/>
                </a:solidFill>
                <a:latin typeface="Arial" panose="020B0604020202020204" pitchFamily="34" charset="0"/>
              </a:rPr>
              <a:t>Liczba tych osiągnięć ograniczona do N, (poza limitem 3*N)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 b="1" u="sng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 b="1" u="sng">
                <a:solidFill>
                  <a:srgbClr val="FF0000"/>
                </a:solidFill>
                <a:latin typeface="Arial" panose="020B0604020202020204" pitchFamily="34" charset="0"/>
              </a:rPr>
              <a:t>Wprowadzane bezpośrednio do POL-onu na bieżąco – KIEROWNIK JN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100 pkt.   - patent europejski lub co najmniej 1 państwo OECD +UP RP,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75 pkt.     - patent UP RP,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50 pkt. 	   - patent j.w. przyznany innemu podmiotowi, jeżeli autorem jest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                  pracownik,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30 pkt.     - prawo ochronne na wzór użytkowy.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W przypadku wielu patentów na ten sam wynalazek uwzględnia się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tylko jeden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800">
              <a:latin typeface="Arial" panose="020B0604020202020204" pitchFamily="34" charset="0"/>
            </a:endParaRP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4F372293-C6E9-494E-8D18-8802E59B5A57}"/>
              </a:ext>
            </a:extLst>
          </p:cNvPr>
          <p:cNvCxnSpPr/>
          <p:nvPr/>
        </p:nvCxnSpPr>
        <p:spPr>
          <a:xfrm flipH="1">
            <a:off x="395288" y="2060575"/>
            <a:ext cx="10080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ytuł 1">
            <a:extLst>
              <a:ext uri="{FF2B5EF4-FFF2-40B4-BE49-F238E27FC236}">
                <a16:creationId xmlns:a16="http://schemas.microsoft.com/office/drawing/2014/main" id="{94826C5D-6ED4-47AC-901C-48494137E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I: osiągnięcia naukowe i twórcze – materiały konferencyjne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9E7C3D1-7425-46AB-8675-A3AE4B7FD5B2}"/>
              </a:ext>
            </a:extLst>
          </p:cNvPr>
          <p:cNvSpPr txBox="1"/>
          <p:nvPr/>
        </p:nvSpPr>
        <p:spPr>
          <a:xfrm>
            <a:off x="436563" y="1427163"/>
            <a:ext cx="8593137" cy="4248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000" dirty="0">
                <a:solidFill>
                  <a:srgbClr val="0000FF"/>
                </a:solidFill>
              </a:rPr>
              <a:t>Wykaz recenzowanych materiałów z międzynarodowych konferencji </a:t>
            </a:r>
          </a:p>
          <a:p>
            <a:pPr>
              <a:defRPr/>
            </a:pPr>
            <a:r>
              <a:rPr lang="pl-PL" sz="2000" dirty="0">
                <a:solidFill>
                  <a:srgbClr val="0000FF"/>
                </a:solidFill>
              </a:rPr>
              <a:t>naukowych (1639) </a:t>
            </a:r>
            <a:r>
              <a:rPr lang="pl-PL" sz="2000" dirty="0">
                <a:solidFill>
                  <a:srgbClr val="FF0000"/>
                </a:solidFill>
              </a:rPr>
              <a:t>– </a:t>
            </a:r>
            <a:r>
              <a:rPr lang="pl-PL" sz="2000" u="sng" dirty="0">
                <a:solidFill>
                  <a:srgbClr val="FF0000"/>
                </a:solidFill>
              </a:rPr>
              <a:t>dotyczy wyłącznie </a:t>
            </a:r>
            <a:r>
              <a:rPr lang="pl-PL" sz="2000" u="sng" dirty="0" err="1">
                <a:solidFill>
                  <a:srgbClr val="FF0000"/>
                </a:solidFill>
              </a:rPr>
              <a:t>ITiT</a:t>
            </a:r>
            <a:r>
              <a:rPr lang="pl-PL" sz="2000" u="sng" dirty="0">
                <a:solidFill>
                  <a:srgbClr val="FF0000"/>
                </a:solidFill>
              </a:rPr>
              <a:t> oraz I</a:t>
            </a:r>
          </a:p>
          <a:p>
            <a:pPr>
              <a:defRPr/>
            </a:pPr>
            <a:endParaRPr lang="pl-PL" sz="1000" dirty="0">
              <a:solidFill>
                <a:srgbClr val="FF0000"/>
              </a:solidFill>
            </a:endParaRPr>
          </a:p>
          <a:p>
            <a:pPr marL="342900" indent="-342900">
              <a:buFontTx/>
              <a:buChar char="-"/>
              <a:defRPr/>
            </a:pPr>
            <a:r>
              <a:rPr lang="pl-PL" sz="2000" dirty="0"/>
              <a:t>recenzowane materiały z konferencji międzynarodowych, które zostały </a:t>
            </a:r>
          </a:p>
          <a:p>
            <a:pPr>
              <a:defRPr/>
            </a:pPr>
            <a:r>
              <a:rPr lang="pl-PL" sz="2000" dirty="0"/>
              <a:t>ujęte w międzynarodowej bazie DBLP </a:t>
            </a:r>
            <a:r>
              <a:rPr lang="pl-PL" sz="2000" dirty="0" err="1"/>
              <a:t>Computer</a:t>
            </a:r>
            <a:r>
              <a:rPr lang="pl-PL" sz="2000" dirty="0"/>
              <a:t> Science </a:t>
            </a:r>
            <a:r>
              <a:rPr lang="pl-PL" sz="2000" dirty="0" err="1"/>
              <a:t>Bibliography</a:t>
            </a:r>
            <a:r>
              <a:rPr lang="pl-PL" sz="2000" dirty="0"/>
              <a:t>, </a:t>
            </a:r>
          </a:p>
          <a:p>
            <a:pPr>
              <a:defRPr/>
            </a:pPr>
            <a:r>
              <a:rPr lang="pl-PL" sz="2000" dirty="0"/>
              <a:t>w przypadku konferencji uwzględnionej w The Computing </a:t>
            </a:r>
            <a:r>
              <a:rPr lang="pl-PL" sz="2000" dirty="0" err="1"/>
              <a:t>Research</a:t>
            </a:r>
            <a:r>
              <a:rPr lang="pl-PL" sz="2000" dirty="0"/>
              <a:t> </a:t>
            </a:r>
          </a:p>
          <a:p>
            <a:pPr>
              <a:defRPr/>
            </a:pPr>
            <a:r>
              <a:rPr lang="pl-PL" sz="2000" dirty="0"/>
              <a:t>and </a:t>
            </a:r>
            <a:r>
              <a:rPr lang="pl-PL" sz="2000" dirty="0" err="1"/>
              <a:t>Education</a:t>
            </a:r>
            <a:r>
              <a:rPr lang="pl-PL" sz="2000" dirty="0"/>
              <a:t> </a:t>
            </a:r>
            <a:r>
              <a:rPr lang="pl-PL" sz="2000" dirty="0" err="1"/>
              <a:t>Association</a:t>
            </a:r>
            <a:r>
              <a:rPr lang="pl-PL" sz="2000" dirty="0"/>
              <a:t> of </a:t>
            </a:r>
            <a:r>
              <a:rPr lang="pl-PL" sz="2000" dirty="0" err="1"/>
              <a:t>Australasia</a:t>
            </a:r>
            <a:r>
              <a:rPr lang="pl-PL" sz="2000" dirty="0"/>
              <a:t> (CORE);</a:t>
            </a:r>
          </a:p>
          <a:p>
            <a:pPr marL="342900" indent="-342900">
              <a:buFontTx/>
              <a:buChar char="-"/>
              <a:defRPr/>
            </a:pPr>
            <a:r>
              <a:rPr lang="pl-PL" sz="2000" dirty="0"/>
              <a:t>oceny recenzowanych materiałów z konferencji międzynarodowych, </a:t>
            </a:r>
          </a:p>
          <a:p>
            <a:pPr>
              <a:defRPr/>
            </a:pPr>
            <a:r>
              <a:rPr lang="pl-PL" sz="2000" dirty="0"/>
              <a:t>zespół dokonuje z uwzględnieniem kategorii w The Computing </a:t>
            </a:r>
            <a:r>
              <a:rPr lang="pl-PL" sz="2000" dirty="0" err="1"/>
              <a:t>Research</a:t>
            </a:r>
            <a:r>
              <a:rPr lang="pl-PL" sz="2000" dirty="0"/>
              <a:t> </a:t>
            </a:r>
          </a:p>
          <a:p>
            <a:pPr>
              <a:defRPr/>
            </a:pPr>
            <a:r>
              <a:rPr lang="pl-PL" sz="2000" dirty="0"/>
              <a:t>and </a:t>
            </a:r>
            <a:r>
              <a:rPr lang="pl-PL" sz="2000" dirty="0" err="1"/>
              <a:t>Education</a:t>
            </a:r>
            <a:r>
              <a:rPr lang="pl-PL" sz="2000" dirty="0"/>
              <a:t> </a:t>
            </a:r>
            <a:r>
              <a:rPr lang="pl-PL" sz="2000" dirty="0" err="1"/>
              <a:t>Association</a:t>
            </a:r>
            <a:r>
              <a:rPr lang="pl-PL" sz="2000" dirty="0"/>
              <a:t> of </a:t>
            </a:r>
            <a:r>
              <a:rPr lang="pl-PL" sz="2000" dirty="0" err="1"/>
              <a:t>Australasia</a:t>
            </a:r>
            <a:r>
              <a:rPr lang="pl-PL" sz="2000" dirty="0"/>
              <a:t> (CORE): </a:t>
            </a:r>
          </a:p>
          <a:p>
            <a:pPr>
              <a:defRPr/>
            </a:pPr>
            <a:r>
              <a:rPr lang="pl-PL" sz="2000" dirty="0"/>
              <a:t>1) 200 punktów, jeżeli konferencja posiada kategorię A*; </a:t>
            </a:r>
          </a:p>
          <a:p>
            <a:pPr>
              <a:defRPr/>
            </a:pPr>
            <a:r>
              <a:rPr lang="pl-PL" sz="2000" dirty="0"/>
              <a:t>2) 140 punktów, jeżeli konferencja posiada kategorię A; </a:t>
            </a:r>
          </a:p>
          <a:p>
            <a:pPr>
              <a:defRPr/>
            </a:pPr>
            <a:r>
              <a:rPr lang="pl-PL" sz="2000" dirty="0"/>
              <a:t>3) 70 punktów, jeżeli konferencja posiada kategorię B; </a:t>
            </a:r>
          </a:p>
          <a:p>
            <a:pPr>
              <a:defRPr/>
            </a:pPr>
            <a:r>
              <a:rPr lang="pl-PL" sz="2000" dirty="0"/>
              <a:t>4) 20 punktów, jeżeli konferencja posiada kategorię C. </a:t>
            </a:r>
          </a:p>
        </p:txBody>
      </p:sp>
      <p:sp>
        <p:nvSpPr>
          <p:cNvPr id="13316" name="pole tekstowe 3">
            <a:extLst>
              <a:ext uri="{FF2B5EF4-FFF2-40B4-BE49-F238E27FC236}">
                <a16:creationId xmlns:a16="http://schemas.microsoft.com/office/drawing/2014/main" id="{387DC505-64DE-4648-A2F6-211D0604D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89588"/>
            <a:ext cx="91249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 b="1">
                <a:solidFill>
                  <a:srgbClr val="0000FF"/>
                </a:solidFill>
                <a:latin typeface="Arial" panose="020B0604020202020204" pitchFamily="34" charset="0"/>
              </a:rPr>
              <a:t>ROZPORZĄDZENIE MINISTRA NAUKI I SZKOLNICTWA WYŻSZEGO </a:t>
            </a:r>
            <a:r>
              <a:rPr lang="pl-PL" altLang="pl-PL" sz="1600">
                <a:solidFill>
                  <a:srgbClr val="0000FF"/>
                </a:solidFill>
                <a:latin typeface="Arial" panose="020B0604020202020204" pitchFamily="34" charset="0"/>
              </a:rPr>
              <a:t>z dnia 7 listopada 2018 r.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 b="1">
                <a:solidFill>
                  <a:srgbClr val="0000FF"/>
                </a:solidFill>
                <a:latin typeface="Arial" panose="020B0604020202020204" pitchFamily="34" charset="0"/>
              </a:rPr>
              <a:t>w sprawie sporządzania wykazów wydawnictw monografii naukowych oraz czasopism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 b="1">
                <a:solidFill>
                  <a:srgbClr val="0000FF"/>
                </a:solidFill>
                <a:latin typeface="Arial" panose="020B0604020202020204" pitchFamily="34" charset="0"/>
              </a:rPr>
              <a:t>naukowych i recenzowanych materiałów z konferencji międzynarodowych +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 b="1">
                <a:solidFill>
                  <a:srgbClr val="FF0000"/>
                </a:solidFill>
                <a:latin typeface="Arial" panose="020B0604020202020204" pitchFamily="34" charset="0"/>
              </a:rPr>
              <a:t>+</a:t>
            </a:r>
            <a:r>
              <a:rPr lang="pl-PL" altLang="pl-PL" sz="1600" b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pl-PL" altLang="pl-PL" sz="1600" b="1">
                <a:solidFill>
                  <a:srgbClr val="FF0000"/>
                </a:solidFill>
                <a:latin typeface="Arial" panose="020B0604020202020204" pitchFamily="34" charset="0"/>
              </a:rPr>
              <a:t>Komunikat 18.12.2019</a:t>
            </a:r>
            <a:endParaRPr lang="pl-PL" altLang="pl-PL" sz="16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ytuł 1">
            <a:extLst>
              <a:ext uri="{FF2B5EF4-FFF2-40B4-BE49-F238E27FC236}">
                <a16:creationId xmlns:a16="http://schemas.microsoft.com/office/drawing/2014/main" id="{8CBF43FA-1C59-4DC3-AF9B-AC496C4A9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I: przeliczeniowa wartość punktowa (</a:t>
            </a:r>
            <a:r>
              <a:rPr lang="pl-PL" altLang="pl-PL">
                <a:solidFill>
                  <a:srgbClr val="0000FF"/>
                </a:solidFill>
              </a:rPr>
              <a:t>P</a:t>
            </a:r>
            <a:r>
              <a:rPr lang="pl-PL" altLang="pl-PL"/>
              <a:t>) - współautorstwo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1DEB8AA-E0DC-4AA3-9D62-2DBCD8949597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39552" y="1484784"/>
            <a:ext cx="8496944" cy="3364383"/>
          </a:xfrm>
          <a:prstGeom prst="rect">
            <a:avLst/>
          </a:prstGeom>
          <a:blipFill rotWithShape="0">
            <a:blip r:embed="rId2"/>
            <a:stretch>
              <a:fillRect l="-1149" t="-1270" b="-3448"/>
            </a:stretch>
          </a:blipFill>
        </p:spPr>
        <p:txBody>
          <a:bodyPr/>
          <a:lstStyle/>
          <a:p>
            <a:pPr>
              <a:defRPr/>
            </a:pPr>
            <a:r>
              <a:rPr lang="pl-PL">
                <a:noFill/>
              </a:rPr>
              <a:t> </a:t>
            </a:r>
          </a:p>
        </p:txBody>
      </p:sp>
      <p:sp>
        <p:nvSpPr>
          <p:cNvPr id="14340" name="pole tekstowe 3">
            <a:extLst>
              <a:ext uri="{FF2B5EF4-FFF2-40B4-BE49-F238E27FC236}">
                <a16:creationId xmlns:a16="http://schemas.microsoft.com/office/drawing/2014/main" id="{07706C2E-585D-47DC-BCD7-B8794F838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229225"/>
            <a:ext cx="87090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k – liczba autorów upoważniających podmiot do wykorzystania osiągnięcia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 b="1" u="sng">
                <a:solidFill>
                  <a:srgbClr val="FF0000"/>
                </a:solidFill>
                <a:latin typeface="Arial" panose="020B0604020202020204" pitchFamily="34" charset="0"/>
              </a:rPr>
              <a:t>W DANEJ DYSCYPLINIE!!!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m – liczba wszystkich autorów.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ytuł 1">
            <a:extLst>
              <a:ext uri="{FF2B5EF4-FFF2-40B4-BE49-F238E27FC236}">
                <a16:creationId xmlns:a16="http://schemas.microsoft.com/office/drawing/2014/main" id="{26CCFA3A-D3E5-4E8B-897B-D86A89DE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I: przeliczeniowa wartość punktowa (P) - współautorstwo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531261F-CB75-40FC-A7AA-69A46C26CF4B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99592" y="2060848"/>
            <a:ext cx="8101898" cy="4680127"/>
          </a:xfrm>
          <a:prstGeom prst="rect">
            <a:avLst/>
          </a:prstGeom>
          <a:blipFill rotWithShape="0">
            <a:blip r:embed="rId2"/>
            <a:stretch>
              <a:fillRect l="-1204" t="-911" r="-75"/>
            </a:stretch>
          </a:blipFill>
        </p:spPr>
        <p:txBody>
          <a:bodyPr/>
          <a:lstStyle/>
          <a:p>
            <a:pPr>
              <a:defRPr/>
            </a:pPr>
            <a:r>
              <a:rPr lang="pl-PL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ytuł 1">
            <a:extLst>
              <a:ext uri="{FF2B5EF4-FFF2-40B4-BE49-F238E27FC236}">
                <a16:creationId xmlns:a16="http://schemas.microsoft.com/office/drawing/2014/main" id="{DE0A80E8-E553-4BC4-A66F-E0E1770D9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I: jednostkowy </a:t>
            </a:r>
            <a:br>
              <a:rPr lang="pl-PL" altLang="pl-PL"/>
            </a:br>
            <a:r>
              <a:rPr lang="pl-PL" altLang="pl-PL"/>
              <a:t>udział autora (</a:t>
            </a:r>
            <a:r>
              <a:rPr lang="pl-PL" altLang="pl-PL">
                <a:solidFill>
                  <a:srgbClr val="0000FF"/>
                </a:solidFill>
              </a:rPr>
              <a:t>U</a:t>
            </a:r>
            <a:r>
              <a:rPr lang="pl-PL" altLang="pl-PL"/>
              <a:t>)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429B27F-0962-4D1B-B42F-409F320665AC}"/>
              </a:ext>
            </a:extLst>
          </p:cNvPr>
          <p:cNvSpPr txBox="1"/>
          <p:nvPr/>
        </p:nvSpPr>
        <p:spPr>
          <a:xfrm>
            <a:off x="117475" y="2133600"/>
            <a:ext cx="8569325" cy="3508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2400" dirty="0">
                <a:solidFill>
                  <a:srgbClr val="0000FF"/>
                </a:solidFill>
              </a:rPr>
              <a:t>Udział jednostkowy autora (slot):</a:t>
            </a:r>
          </a:p>
          <a:p>
            <a:pPr>
              <a:defRPr/>
            </a:pPr>
            <a:endParaRPr lang="pl-PL" sz="1000" dirty="0">
              <a:solidFill>
                <a:srgbClr val="0000FF"/>
              </a:solidFill>
            </a:endParaRPr>
          </a:p>
          <a:p>
            <a:pPr marL="342900" indent="-342900">
              <a:buFontTx/>
              <a:buChar char="-"/>
              <a:defRPr/>
            </a:pPr>
            <a:r>
              <a:rPr lang="pl-PL" sz="2400" dirty="0"/>
              <a:t>U=1		   	publikacje </a:t>
            </a:r>
            <a:r>
              <a:rPr lang="pl-PL" sz="2400" dirty="0" err="1"/>
              <a:t>jednoautorskie</a:t>
            </a:r>
            <a:endParaRPr lang="pl-PL" sz="2400" dirty="0"/>
          </a:p>
          <a:p>
            <a:pPr marL="342900" indent="-342900">
              <a:buFontTx/>
              <a:buChar char="-"/>
              <a:defRPr/>
            </a:pPr>
            <a:r>
              <a:rPr lang="pl-PL" sz="2400" dirty="0"/>
              <a:t>U=(P/</a:t>
            </a:r>
            <a:r>
              <a:rPr lang="pl-PL" sz="2400" dirty="0" err="1"/>
              <a:t>Pc</a:t>
            </a:r>
            <a:r>
              <a:rPr lang="pl-PL" sz="2400" dirty="0"/>
              <a:t>)*(1/k)	publikacje </a:t>
            </a:r>
            <a:r>
              <a:rPr lang="pl-PL" sz="2400" dirty="0" err="1"/>
              <a:t>wieloautorskie</a:t>
            </a:r>
            <a:endParaRPr lang="pl-PL" sz="2400" dirty="0"/>
          </a:p>
          <a:p>
            <a:pPr marL="342900" indent="-342900">
              <a:buFontTx/>
              <a:buChar char="-"/>
              <a:defRPr/>
            </a:pPr>
            <a:endParaRPr lang="pl-PL" sz="1000" dirty="0"/>
          </a:p>
          <a:p>
            <a:pPr>
              <a:defRPr/>
            </a:pPr>
            <a:r>
              <a:rPr lang="pl-PL" sz="2400" dirty="0">
                <a:solidFill>
                  <a:srgbClr val="0000FF"/>
                </a:solidFill>
              </a:rPr>
              <a:t>Wartość punktowa udziału jednostkowego:    </a:t>
            </a:r>
            <a:r>
              <a:rPr lang="pl-PL" sz="2400" dirty="0"/>
              <a:t>Pu=P/k</a:t>
            </a:r>
          </a:p>
          <a:p>
            <a:pPr>
              <a:defRPr/>
            </a:pPr>
            <a:endParaRPr lang="pl-PL" sz="2400" dirty="0"/>
          </a:p>
          <a:p>
            <a:pPr>
              <a:defRPr/>
            </a:pPr>
            <a:r>
              <a:rPr lang="pl-PL" sz="2400" u="sng" dirty="0">
                <a:solidFill>
                  <a:srgbClr val="FF0000"/>
                </a:solidFill>
              </a:rPr>
              <a:t>Z punktu widzenia podmiotu, lepiej gdy współautorzy należą </a:t>
            </a:r>
          </a:p>
          <a:p>
            <a:pPr>
              <a:defRPr/>
            </a:pPr>
            <a:r>
              <a:rPr lang="pl-PL" sz="2400" u="sng" dirty="0">
                <a:solidFill>
                  <a:srgbClr val="FF0000"/>
                </a:solidFill>
              </a:rPr>
              <a:t>do różnych dyscyplin, lub nie wszyscy współautorzy wykazują tę publikację.</a:t>
            </a:r>
            <a:endParaRPr lang="pl-PL" sz="2400" u="sng" dirty="0"/>
          </a:p>
          <a:p>
            <a:pPr>
              <a:defRPr/>
            </a:pPr>
            <a:endParaRPr lang="pl-PL" sz="1000" u="sng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ytuł 1">
            <a:extLst>
              <a:ext uri="{FF2B5EF4-FFF2-40B4-BE49-F238E27FC236}">
                <a16:creationId xmlns:a16="http://schemas.microsoft.com/office/drawing/2014/main" id="{940980BD-2B27-4E05-BA87-F58E8969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I: jednostkowy </a:t>
            </a:r>
            <a:br>
              <a:rPr lang="pl-PL" altLang="pl-PL"/>
            </a:br>
            <a:r>
              <a:rPr lang="pl-PL" altLang="pl-PL"/>
              <a:t>udział autora (</a:t>
            </a:r>
            <a:r>
              <a:rPr lang="pl-PL" altLang="pl-PL">
                <a:solidFill>
                  <a:srgbClr val="0000FF"/>
                </a:solidFill>
              </a:rPr>
              <a:t>U</a:t>
            </a:r>
            <a:r>
              <a:rPr lang="pl-PL" altLang="pl-PL"/>
              <a:t>)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DBF9B27-DA9E-48BD-A52F-5F0F723DA095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3528" y="1700808"/>
            <a:ext cx="8590813" cy="3848169"/>
          </a:xfrm>
          <a:prstGeom prst="rect">
            <a:avLst/>
          </a:prstGeom>
          <a:blipFill rotWithShape="0">
            <a:blip r:embed="rId2"/>
            <a:stretch>
              <a:fillRect l="-1065" t="-15531" r="-426" b="-11727"/>
            </a:stretch>
          </a:blipFill>
        </p:spPr>
        <p:txBody>
          <a:bodyPr/>
          <a:lstStyle/>
          <a:p>
            <a:pPr>
              <a:defRPr/>
            </a:pPr>
            <a:r>
              <a:rPr lang="pl-PL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>
            <a:extLst>
              <a:ext uri="{FF2B5EF4-FFF2-40B4-BE49-F238E27FC236}">
                <a16:creationId xmlns:a16="http://schemas.microsoft.com/office/drawing/2014/main" id="{CBAD50DA-C5A1-47A2-9953-91560ACF7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I: Suma udziałów jednostkowych 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E4ED3E30-B2E4-48FE-A025-2312616A6AA8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3528" y="1679305"/>
            <a:ext cx="8711296" cy="523541"/>
          </a:xfrm>
          <a:prstGeom prst="rect">
            <a:avLst/>
          </a:prstGeom>
          <a:blipFill rotWithShape="0">
            <a:blip r:embed="rId2"/>
            <a:stretch>
              <a:fillRect t="-12791" b="-30233"/>
            </a:stretch>
          </a:blipFill>
        </p:spPr>
        <p:txBody>
          <a:bodyPr/>
          <a:lstStyle/>
          <a:p>
            <a:pPr>
              <a:defRPr/>
            </a:pPr>
            <a:r>
              <a:rPr lang="pl-PL">
                <a:noFill/>
              </a:rPr>
              <a:t> </a:t>
            </a:r>
          </a:p>
        </p:txBody>
      </p:sp>
      <p:sp>
        <p:nvSpPr>
          <p:cNvPr id="18436" name="pole tekstowe 3">
            <a:extLst>
              <a:ext uri="{FF2B5EF4-FFF2-40B4-BE49-F238E27FC236}">
                <a16:creationId xmlns:a16="http://schemas.microsoft.com/office/drawing/2014/main" id="{9554AF93-B659-4B52-8A1B-54936569E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349500"/>
            <a:ext cx="871061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N – liczba pracowników, którzy złożyli oświadczenia,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N0 – liczba pracowników zatrudnionych &gt;=24 (</a:t>
            </a: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36</a:t>
            </a:r>
            <a:r>
              <a:rPr lang="pl-PL" altLang="pl-PL" sz="2000">
                <a:latin typeface="Arial" panose="020B0604020202020204" pitchFamily="34" charset="0"/>
              </a:rPr>
              <a:t>) miesięcy, bez publikacji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zgodnych z </a:t>
            </a:r>
            <a:r>
              <a:rPr lang="pl-PL" altLang="pl-PL" sz="2000" b="1">
                <a:latin typeface="Arial" panose="020B0604020202020204" pitchFamily="34" charset="0"/>
              </a:rPr>
              <a:t>WYKAZEM</a:t>
            </a:r>
            <a:r>
              <a:rPr lang="pl-PL" altLang="pl-PL" sz="2000">
                <a:latin typeface="Arial" panose="020B0604020202020204" pitchFamily="34" charset="0"/>
              </a:rPr>
              <a:t> (</a:t>
            </a: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UoSBŁ</a:t>
            </a:r>
            <a:r>
              <a:rPr lang="pl-PL" altLang="pl-PL" sz="2000">
                <a:latin typeface="Arial" panose="020B0604020202020204" pitchFamily="34" charset="0"/>
              </a:rPr>
              <a:t>) – mowa o </a:t>
            </a:r>
            <a:r>
              <a:rPr lang="pl-PL" altLang="pl-PL" sz="2000" b="1">
                <a:latin typeface="Arial" panose="020B0604020202020204" pitchFamily="34" charset="0"/>
              </a:rPr>
              <a:t>WYKAZIE</a:t>
            </a:r>
            <a:r>
              <a:rPr lang="pl-PL" altLang="pl-PL" sz="2000">
                <a:latin typeface="Arial" panose="020B0604020202020204" pitchFamily="34" charset="0"/>
              </a:rPr>
              <a:t> z 2019??? 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N1 – liczba pracowników, którzy nie złożyli oświadczenia o zaliczeniu do N,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N2 – liczba pracowników, którzy nie złożyli oświadczenia o wyborze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dyscypliny (</a:t>
            </a: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kara dotyczy KAŻDEJ dyscypliny w tym podmiocie</a:t>
            </a:r>
            <a:r>
              <a:rPr lang="pl-PL" altLang="pl-PL" sz="200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0A5256D1-859B-4ABE-937E-2F6D990B4BE3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79712" y="5661248"/>
            <a:ext cx="5119671" cy="523541"/>
          </a:xfrm>
          <a:prstGeom prst="rect">
            <a:avLst/>
          </a:prstGeom>
          <a:blipFill rotWithShape="0">
            <a:blip r:embed="rId3"/>
            <a:stretch>
              <a:fillRect t="-13953" r="-833" b="-30233"/>
            </a:stretch>
          </a:blipFill>
        </p:spPr>
        <p:txBody>
          <a:bodyPr/>
          <a:lstStyle/>
          <a:p>
            <a:pPr>
              <a:defRPr/>
            </a:pPr>
            <a:r>
              <a:rPr lang="pl-PL">
                <a:noFill/>
              </a:rPr>
              <a:t> </a:t>
            </a:r>
          </a:p>
        </p:txBody>
      </p:sp>
      <p:sp>
        <p:nvSpPr>
          <p:cNvPr id="18438" name="pole tekstowe 4">
            <a:extLst>
              <a:ext uri="{FF2B5EF4-FFF2-40B4-BE49-F238E27FC236}">
                <a16:creationId xmlns:a16="http://schemas.microsoft.com/office/drawing/2014/main" id="{085BD48E-C94F-41CD-8197-FE70C23A3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350" y="4395788"/>
            <a:ext cx="71358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rgbClr val="0000FF"/>
                </a:solidFill>
                <a:latin typeface="Arial" panose="020B0604020202020204" pitchFamily="34" charset="0"/>
              </a:rPr>
              <a:t>Suma slotów pracowników nie zaliczonych do 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rgbClr val="0000FF"/>
                </a:solidFill>
                <a:latin typeface="Arial" panose="020B0604020202020204" pitchFamily="34" charset="0"/>
              </a:rPr>
              <a:t>oraz uczestników szkoły doktorskiej max. 20%*3*N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>
            <a:extLst>
              <a:ext uri="{FF2B5EF4-FFF2-40B4-BE49-F238E27FC236}">
                <a16:creationId xmlns:a16="http://schemas.microsoft.com/office/drawing/2014/main" id="{299C279A-6D85-43FB-824B-5AE9786D3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I: Wartość punktowa</a:t>
            </a:r>
          </a:p>
        </p:txBody>
      </p:sp>
      <p:sp>
        <p:nvSpPr>
          <p:cNvPr id="19459" name="pole tekstowe 2">
            <a:extLst>
              <a:ext uri="{FF2B5EF4-FFF2-40B4-BE49-F238E27FC236}">
                <a16:creationId xmlns:a16="http://schemas.microsoft.com/office/drawing/2014/main" id="{0856C6F8-5DCD-4D07-8A9C-926B35AFC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" y="1425575"/>
            <a:ext cx="9017000" cy="520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rgbClr val="0000FF"/>
                </a:solidFill>
                <a:latin typeface="Arial" panose="020B0604020202020204" pitchFamily="34" charset="0"/>
              </a:rPr>
              <a:t>Wartość punktową publikacji naukowej </a:t>
            </a:r>
            <a:r>
              <a:rPr lang="pl-PL" altLang="pl-PL" sz="2000">
                <a:latin typeface="Arial" panose="020B0604020202020204" pitchFamily="34" charset="0"/>
              </a:rPr>
              <a:t>uwzględnianej w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ocenie ewaluowanego podmiotu w ramach danej dyscypliny naukowej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ustala się jako sumę wartości punktowych udziałów jednostkowych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w tej publikacji naukowej, zadeklarowanych do dyscypliny.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rgbClr val="0000FF"/>
                </a:solidFill>
                <a:latin typeface="Arial" panose="020B0604020202020204" pitchFamily="34" charset="0"/>
              </a:rPr>
              <a:t>Łączną ocenę za publikacje naukowe </a:t>
            </a:r>
            <a:r>
              <a:rPr lang="pl-PL" altLang="pl-PL" sz="2000">
                <a:latin typeface="Arial" panose="020B0604020202020204" pitchFamily="34" charset="0"/>
              </a:rPr>
              <a:t>uwzględniane w ocenie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ewaluowanego podmiotu w ramach danej dyscypliny naukowej ustala się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jako sumę wartości punktowych tych publikacji.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b="1">
                <a:solidFill>
                  <a:srgbClr val="FF0000"/>
                </a:solidFill>
                <a:latin typeface="Arial" panose="020B0604020202020204" pitchFamily="34" charset="0"/>
              </a:rPr>
              <a:t>Optymalizacja</a:t>
            </a:r>
            <a:r>
              <a:rPr lang="pl-PL" altLang="pl-PL" sz="2000">
                <a:latin typeface="Arial" panose="020B0604020202020204" pitchFamily="34" charset="0"/>
              </a:rPr>
              <a:t> wyboru osiągnięć naukowych na podstawie danych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zawartych w systemie POL-on, w celu uzyskania maksymalnego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wyniku punktowego.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Jednostka jest informowana o wynikach wyboru osiągnięć.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Kierownik podmiotu może wnioskować o uwzględnienie innych osiągnięć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niż te wynikające z optymalizacji (21 dni od otrzymania wyników optymalizacji).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ytuł 1">
            <a:extLst>
              <a:ext uri="{FF2B5EF4-FFF2-40B4-BE49-F238E27FC236}">
                <a16:creationId xmlns:a16="http://schemas.microsoft.com/office/drawing/2014/main" id="{0F03D09D-6705-47E3-BC36-8D5162EB7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II: efekty finansowe badań</a:t>
            </a:r>
            <a:br>
              <a:rPr lang="pl-PL" altLang="pl-PL"/>
            </a:br>
            <a:r>
              <a:rPr lang="pl-PL" altLang="pl-PL"/>
              <a:t>naukowych - osiągnięcia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FF544F8-6D58-4021-B15A-C6EAE6EF0D5B}"/>
              </a:ext>
            </a:extLst>
          </p:cNvPr>
          <p:cNvSpPr txBox="1"/>
          <p:nvPr/>
        </p:nvSpPr>
        <p:spPr>
          <a:xfrm>
            <a:off x="323850" y="1557338"/>
            <a:ext cx="8240713" cy="3784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buFontTx/>
              <a:buChar char="-"/>
              <a:defRPr/>
            </a:pPr>
            <a:r>
              <a:rPr lang="pl-PL" sz="2000" dirty="0"/>
              <a:t>projekty finansowane w trybie konkursowym przez instytucje </a:t>
            </a:r>
          </a:p>
          <a:p>
            <a:pPr>
              <a:defRPr/>
            </a:pPr>
            <a:r>
              <a:rPr lang="pl-PL" sz="2000" dirty="0"/>
              <a:t>zagraniczne lub organizacje międzynarodowe,</a:t>
            </a:r>
          </a:p>
          <a:p>
            <a:pPr>
              <a:defRPr/>
            </a:pPr>
            <a:endParaRPr lang="pl-PL" sz="2000" dirty="0"/>
          </a:p>
          <a:p>
            <a:pPr marL="342900" indent="-342900">
              <a:buFontTx/>
              <a:buChar char="-"/>
              <a:defRPr/>
            </a:pPr>
            <a:r>
              <a:rPr lang="pl-PL" sz="2000" dirty="0"/>
              <a:t>zadania finansowane z udziałem środków pochodzących z budżetu </a:t>
            </a:r>
          </a:p>
          <a:p>
            <a:pPr>
              <a:defRPr/>
            </a:pPr>
            <a:r>
              <a:rPr lang="pl-PL" sz="2000" dirty="0"/>
              <a:t>Unii Europejskiej albo z niepodlegających zwrotowi środków z pomocy </a:t>
            </a:r>
          </a:p>
          <a:p>
            <a:pPr>
              <a:defRPr/>
            </a:pPr>
            <a:r>
              <a:rPr lang="pl-PL" sz="2000" dirty="0"/>
              <a:t>udzielanej przez państwa członkowskie Europejskiego Porozumienia </a:t>
            </a:r>
          </a:p>
          <a:p>
            <a:pPr>
              <a:defRPr/>
            </a:pPr>
            <a:r>
              <a:rPr lang="pl-PL" sz="2000" dirty="0"/>
              <a:t>o Wolnym Handlu (EFTA), albo z innych środków pochodzących </a:t>
            </a:r>
          </a:p>
          <a:p>
            <a:pPr>
              <a:defRPr/>
            </a:pPr>
            <a:r>
              <a:rPr lang="pl-PL" sz="2000" dirty="0"/>
              <a:t>ze źródeł zagranicznych niepodlegających zwrotowi;</a:t>
            </a:r>
          </a:p>
          <a:p>
            <a:pPr>
              <a:defRPr/>
            </a:pPr>
            <a:endParaRPr lang="pl-PL" sz="2000" dirty="0"/>
          </a:p>
          <a:p>
            <a:pPr marL="342900" indent="-342900">
              <a:buFontTx/>
              <a:buChar char="-"/>
              <a:defRPr/>
            </a:pPr>
            <a:r>
              <a:rPr lang="pl-PL" sz="2000" dirty="0"/>
              <a:t>zadania finansowane przez NCBIR,</a:t>
            </a:r>
          </a:p>
          <a:p>
            <a:pPr>
              <a:defRPr/>
            </a:pPr>
            <a:endParaRPr lang="pl-PL" sz="2000" dirty="0"/>
          </a:p>
          <a:p>
            <a:pPr marL="342900" indent="-342900">
              <a:buFontTx/>
              <a:buChar char="-"/>
              <a:defRPr/>
            </a:pPr>
            <a:r>
              <a:rPr lang="pl-PL" sz="2000" dirty="0"/>
              <a:t>zadania finansowane przez NCN,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ytuł 1">
            <a:extLst>
              <a:ext uri="{FF2B5EF4-FFF2-40B4-BE49-F238E27FC236}">
                <a16:creationId xmlns:a16="http://schemas.microsoft.com/office/drawing/2014/main" id="{639AE54F-2B55-4C1E-B9CA-83C2CDAB3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II: efekty finansowe badań</a:t>
            </a:r>
            <a:br>
              <a:rPr lang="pl-PL" altLang="pl-PL"/>
            </a:br>
            <a:r>
              <a:rPr lang="pl-PL" altLang="pl-PL"/>
              <a:t>naukowych - osiągnięcia</a:t>
            </a:r>
          </a:p>
        </p:txBody>
      </p:sp>
      <p:sp>
        <p:nvSpPr>
          <p:cNvPr id="21507" name="pole tekstowe 2">
            <a:extLst>
              <a:ext uri="{FF2B5EF4-FFF2-40B4-BE49-F238E27FC236}">
                <a16:creationId xmlns:a16="http://schemas.microsoft.com/office/drawing/2014/main" id="{35B207C0-D202-4674-8327-A04DED7A2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700213"/>
            <a:ext cx="8869362" cy="471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1pkt. /50 000zł		- liderem ewaluowany podmiot lub podmiot z SzWiN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1pkt. /25 000zł		- liderem podmiot spoza SzWiN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Koszt </a:t>
            </a:r>
            <a:r>
              <a:rPr lang="pl-PL" altLang="pl-PL" sz="2000" u="sng">
                <a:solidFill>
                  <a:srgbClr val="FF0000"/>
                </a:solidFill>
                <a:latin typeface="Arial" panose="020B0604020202020204" pitchFamily="34" charset="0"/>
              </a:rPr>
              <a:t>projektu ogółem </a:t>
            </a: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jeżeli LIDER, koszt </a:t>
            </a:r>
            <a:r>
              <a:rPr lang="pl-PL" altLang="pl-PL" sz="2000" u="sng">
                <a:solidFill>
                  <a:srgbClr val="FF0000"/>
                </a:solidFill>
                <a:latin typeface="Arial" panose="020B0604020202020204" pitchFamily="34" charset="0"/>
              </a:rPr>
              <a:t>zadania</a:t>
            </a: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 jeżeli nie-LIDER i wielu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współwykonawców (</a:t>
            </a: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kierownik projektu lub zadania zaliczony do liczby N,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lub uczestnik szkoły doktorskiej, lub osoba zatrudniona na stanowisku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badawczym, naukowym lub dydaktyczno-badawczym do prowadzenia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badań naukowych</a:t>
            </a: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).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Liczba punktów +400% jeżeli finansowany przez ERC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Liczba punktów +200%, jeżeli finansowany w ramach PR UE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Liczba punktów +50%, jeżeli finansowany przez inne instytucje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zagraniczne lub organizacje międzynarodowe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ytuł 1">
            <a:extLst>
              <a:ext uri="{FF2B5EF4-FFF2-40B4-BE49-F238E27FC236}">
                <a16:creationId xmlns:a16="http://schemas.microsoft.com/office/drawing/2014/main" id="{7CFC8310-33FB-478D-9D5A-0005B7790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II: efekty finansowe badań</a:t>
            </a:r>
            <a:br>
              <a:rPr lang="pl-PL" altLang="pl-PL"/>
            </a:br>
            <a:r>
              <a:rPr lang="pl-PL" altLang="pl-PL"/>
              <a:t>naukowych - osiągnięcia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F21C18A-09DC-4874-8129-86CDA266D4E6}"/>
              </a:ext>
            </a:extLst>
          </p:cNvPr>
          <p:cNvSpPr txBox="1"/>
          <p:nvPr/>
        </p:nvSpPr>
        <p:spPr>
          <a:xfrm>
            <a:off x="684213" y="1628775"/>
            <a:ext cx="8167687" cy="31702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000" dirty="0"/>
              <a:t>- komercjalizacja wyników badań naukowych (</a:t>
            </a:r>
            <a:r>
              <a:rPr lang="pl-PL" sz="2000" dirty="0">
                <a:solidFill>
                  <a:srgbClr val="0000FF"/>
                </a:solidFill>
              </a:rPr>
              <a:t>powiązane tematycznie </a:t>
            </a:r>
          </a:p>
          <a:p>
            <a:pPr>
              <a:defRPr/>
            </a:pPr>
            <a:r>
              <a:rPr lang="pl-PL" sz="2000" dirty="0">
                <a:solidFill>
                  <a:srgbClr val="0000FF"/>
                </a:solidFill>
              </a:rPr>
              <a:t>z dyscypliną</a:t>
            </a:r>
            <a:r>
              <a:rPr lang="pl-PL" sz="2000" dirty="0"/>
              <a:t>),</a:t>
            </a:r>
          </a:p>
          <a:p>
            <a:pPr>
              <a:defRPr/>
            </a:pPr>
            <a:endParaRPr lang="pl-PL" sz="2000" dirty="0"/>
          </a:p>
          <a:p>
            <a:pPr marL="342900" indent="-342900">
              <a:buFontTx/>
              <a:buChar char="-"/>
              <a:defRPr/>
            </a:pPr>
            <a:r>
              <a:rPr lang="pl-PL" sz="2000" dirty="0"/>
              <a:t>usługi badawcze na rzecz podmiotów nie związanych ze </a:t>
            </a:r>
          </a:p>
          <a:p>
            <a:pPr>
              <a:defRPr/>
            </a:pPr>
            <a:r>
              <a:rPr lang="pl-PL" sz="2000" dirty="0"/>
              <a:t>szkolnictwem wyższym i nauką (</a:t>
            </a:r>
            <a:r>
              <a:rPr lang="pl-PL" sz="2000" dirty="0">
                <a:solidFill>
                  <a:srgbClr val="0000FF"/>
                </a:solidFill>
              </a:rPr>
              <a:t>powiązane tematycznie </a:t>
            </a:r>
          </a:p>
          <a:p>
            <a:pPr>
              <a:defRPr/>
            </a:pPr>
            <a:r>
              <a:rPr lang="pl-PL" sz="2000" dirty="0">
                <a:solidFill>
                  <a:srgbClr val="0000FF"/>
                </a:solidFill>
              </a:rPr>
              <a:t>z dyscypliną</a:t>
            </a:r>
            <a:r>
              <a:rPr lang="pl-PL" sz="2000" dirty="0"/>
              <a:t>). </a:t>
            </a:r>
          </a:p>
          <a:p>
            <a:pPr>
              <a:defRPr/>
            </a:pPr>
            <a:endParaRPr lang="pl-PL" sz="2000" dirty="0">
              <a:solidFill>
                <a:srgbClr val="FF0000"/>
              </a:solidFill>
            </a:endParaRPr>
          </a:p>
          <a:p>
            <a:pPr>
              <a:defRPr/>
            </a:pPr>
            <a:endParaRPr lang="pl-PL" sz="20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pl-PL" sz="2000" dirty="0">
                <a:solidFill>
                  <a:srgbClr val="FF0000"/>
                </a:solidFill>
              </a:rPr>
              <a:t>1pkt. /10 000zł	      sumaryczna liczba punktów ograniczona do 10*N</a:t>
            </a:r>
          </a:p>
          <a:p>
            <a:pPr>
              <a:defRPr/>
            </a:pPr>
            <a:r>
              <a:rPr lang="pl-PL" sz="2000" dirty="0">
                <a:solidFill>
                  <a:srgbClr val="FF0000"/>
                </a:solidFill>
              </a:rPr>
              <a:t>		      (</a:t>
            </a:r>
            <a:r>
              <a:rPr lang="pl-PL" sz="2000" dirty="0">
                <a:solidFill>
                  <a:srgbClr val="0000FF"/>
                </a:solidFill>
              </a:rPr>
              <a:t>oznacza to średnio 100tyś/osobę</a:t>
            </a:r>
            <a:r>
              <a:rPr lang="pl-PL" sz="2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2532" name="pole tekstowe 3">
            <a:extLst>
              <a:ext uri="{FF2B5EF4-FFF2-40B4-BE49-F238E27FC236}">
                <a16:creationId xmlns:a16="http://schemas.microsoft.com/office/drawing/2014/main" id="{AF81F8E2-D81B-4404-AEF6-566A4BDB9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5373688"/>
            <a:ext cx="62341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800">
                <a:solidFill>
                  <a:srgbClr val="0000FF"/>
                </a:solidFill>
                <a:latin typeface="Arial" panose="020B0604020202020204" pitchFamily="34" charset="0"/>
              </a:rPr>
              <a:t>SUMA PUNKTÓW / N - </a:t>
            </a:r>
            <a:r>
              <a:rPr lang="pl-PL" altLang="pl-PL" sz="2800">
                <a:solidFill>
                  <a:srgbClr val="FF0000"/>
                </a:solidFill>
                <a:latin typeface="Arial" panose="020B0604020202020204" pitchFamily="34" charset="0"/>
              </a:rPr>
              <a:t>normalizacja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ytuł 1">
            <a:extLst>
              <a:ext uri="{FF2B5EF4-FFF2-40B4-BE49-F238E27FC236}">
                <a16:creationId xmlns:a16="http://schemas.microsoft.com/office/drawing/2014/main" id="{A68295FD-E122-49DD-B9CB-666A2D88E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II: warunki zaliczenia przychodów finansowych podmiotowi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DE54DEC-D91C-4CDC-98B7-4E46451BA85B}"/>
              </a:ext>
            </a:extLst>
          </p:cNvPr>
          <p:cNvSpPr txBox="1"/>
          <p:nvPr/>
        </p:nvSpPr>
        <p:spPr>
          <a:xfrm>
            <a:off x="468313" y="2205038"/>
            <a:ext cx="8320087" cy="2862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000" dirty="0"/>
              <a:t>-    kierownik projektu lub zespołu badawczego jest zaliczany do N,</a:t>
            </a:r>
          </a:p>
          <a:p>
            <a:pPr>
              <a:defRPr/>
            </a:pPr>
            <a:endParaRPr lang="pl-PL" sz="2000" dirty="0"/>
          </a:p>
          <a:p>
            <a:pPr marL="342900" indent="-342900">
              <a:buFontTx/>
              <a:buChar char="-"/>
              <a:defRPr/>
            </a:pPr>
            <a:r>
              <a:rPr lang="pl-PL" sz="2000" dirty="0"/>
              <a:t>ewaluowany podmiot jest/był liderem grupy realizującej projekt,</a:t>
            </a:r>
          </a:p>
          <a:p>
            <a:pPr>
              <a:defRPr/>
            </a:pPr>
            <a:endParaRPr lang="pl-PL" sz="2000" dirty="0"/>
          </a:p>
          <a:p>
            <a:pPr marL="342900" indent="-342900">
              <a:buFontTx/>
              <a:buChar char="-"/>
              <a:defRPr/>
            </a:pPr>
            <a:r>
              <a:rPr lang="pl-PL" sz="2000" dirty="0"/>
              <a:t>ewaluowany podmiot jest/był jednym z współwykonawców projektu,</a:t>
            </a:r>
          </a:p>
          <a:p>
            <a:pPr>
              <a:defRPr/>
            </a:pPr>
            <a:endParaRPr lang="pl-PL" sz="2000" dirty="0"/>
          </a:p>
          <a:p>
            <a:pPr marL="342900" indent="-342900">
              <a:buFontTx/>
              <a:buChar char="-"/>
              <a:defRPr/>
            </a:pPr>
            <a:r>
              <a:rPr lang="pl-PL" sz="2000" dirty="0"/>
              <a:t>tematyka projektu jest merytorycznie związana z badaniami </a:t>
            </a:r>
          </a:p>
          <a:p>
            <a:pPr>
              <a:defRPr/>
            </a:pPr>
            <a:r>
              <a:rPr lang="pl-PL" sz="2000" dirty="0"/>
              <a:t>     prowadzonymi w ramach danej dyscypliny</a:t>
            </a:r>
          </a:p>
          <a:p>
            <a:pPr marL="457200" indent="-457200">
              <a:buFontTx/>
              <a:buChar char="-"/>
              <a:defRPr/>
            </a:pPr>
            <a:endParaRPr lang="pl-PL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ytuł 1">
            <a:extLst>
              <a:ext uri="{FF2B5EF4-FFF2-40B4-BE49-F238E27FC236}">
                <a16:creationId xmlns:a16="http://schemas.microsoft.com/office/drawing/2014/main" id="{24ECE243-152E-417E-9158-0C051AB25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75" y="333375"/>
            <a:ext cx="7210425" cy="941388"/>
          </a:xfrm>
        </p:spPr>
        <p:txBody>
          <a:bodyPr/>
          <a:lstStyle/>
          <a:p>
            <a:r>
              <a:rPr lang="pl-PL" altLang="pl-PL"/>
              <a:t>Kryterium III: wpływ dz. naukowej na</a:t>
            </a:r>
            <a:br>
              <a:rPr lang="pl-PL" altLang="pl-PL"/>
            </a:br>
            <a:r>
              <a:rPr lang="pl-PL" altLang="pl-PL"/>
              <a:t>funkcjonowanie społeczeństwa i gospodarki</a:t>
            </a:r>
          </a:p>
        </p:txBody>
      </p:sp>
      <p:sp>
        <p:nvSpPr>
          <p:cNvPr id="24579" name="pole tekstowe 2">
            <a:extLst>
              <a:ext uri="{FF2B5EF4-FFF2-40B4-BE49-F238E27FC236}">
                <a16:creationId xmlns:a16="http://schemas.microsoft.com/office/drawing/2014/main" id="{58EE0D60-9942-438F-824D-FD9EE1D64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484313"/>
            <a:ext cx="8550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Podmiot przedstawia </a:t>
            </a:r>
            <a:r>
              <a:rPr lang="pl-PL" altLang="pl-PL" sz="2000" b="1">
                <a:solidFill>
                  <a:srgbClr val="FF0000"/>
                </a:solidFill>
                <a:latin typeface="Arial" panose="020B0604020202020204" pitchFamily="34" charset="0"/>
              </a:rPr>
              <a:t>opis wpływu </a:t>
            </a:r>
            <a:r>
              <a:rPr lang="pl-PL" altLang="pl-PL" sz="2000">
                <a:latin typeface="Arial" panose="020B0604020202020204" pitchFamily="34" charset="0"/>
              </a:rPr>
              <a:t>badań prowadzonych w okresie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objętym ewaluacją lub do 20 lat przed tym okresem, jeżeli </a:t>
            </a:r>
            <a:r>
              <a:rPr lang="pl-PL" altLang="pl-PL" sz="2000" u="sng">
                <a:latin typeface="Arial" panose="020B0604020202020204" pitchFamily="34" charset="0"/>
              </a:rPr>
              <a:t>dowód wpływu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powstał w okresie objętym ewaluacją. </a:t>
            </a: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Ocena ekspercka (2)</a:t>
            </a:r>
          </a:p>
        </p:txBody>
      </p:sp>
      <p:sp>
        <p:nvSpPr>
          <p:cNvPr id="24580" name="pole tekstowe 3">
            <a:extLst>
              <a:ext uri="{FF2B5EF4-FFF2-40B4-BE49-F238E27FC236}">
                <a16:creationId xmlns:a16="http://schemas.microsoft.com/office/drawing/2014/main" id="{4BF93218-B345-4961-B452-BF1496CE9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2300" y="2595563"/>
            <a:ext cx="48815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N&lt;100			2 opisy wpływu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101&lt;N&lt;200		3 opisy wpływu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201&lt;N&lt;300		4 opisy wpływu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N&gt;300			5 opisów wpływu</a:t>
            </a:r>
          </a:p>
        </p:txBody>
      </p:sp>
      <p:sp>
        <p:nvSpPr>
          <p:cNvPr id="24581" name="pole tekstowe 4">
            <a:extLst>
              <a:ext uri="{FF2B5EF4-FFF2-40B4-BE49-F238E27FC236}">
                <a16:creationId xmlns:a16="http://schemas.microsoft.com/office/drawing/2014/main" id="{8F94ED33-912A-41D6-A438-03FD3B031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88" y="4221163"/>
            <a:ext cx="7123112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100pkt. 		wpływ o międzynarodowym zasięgu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70pkt.		wpływ o krajowym zasięgu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40pkt. 		wpływ o regionalnym zasięgu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20pkt.		wpływ o lokalnym zasięgu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0pkt.		</a:t>
            </a: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jeżeli dowód wpływu nie wskazuje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		jednoznacznie na związek z wynikami badań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5CDB0DB9-30CF-4A8B-AACA-AB87961B8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III: wpływ dz. naukowej na</a:t>
            </a:r>
            <a:br>
              <a:rPr lang="pl-PL" altLang="pl-PL"/>
            </a:br>
            <a:r>
              <a:rPr lang="pl-PL" altLang="pl-PL"/>
              <a:t>funkcjonowanie społeczeństwa i gospodarki</a:t>
            </a:r>
          </a:p>
        </p:txBody>
      </p:sp>
      <p:sp>
        <p:nvSpPr>
          <p:cNvPr id="25603" name="pole tekstowe 2">
            <a:extLst>
              <a:ext uri="{FF2B5EF4-FFF2-40B4-BE49-F238E27FC236}">
                <a16:creationId xmlns:a16="http://schemas.microsoft.com/office/drawing/2014/main" id="{B2AA5C58-ACC0-4F73-85E3-A0B0CBBD5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060575"/>
            <a:ext cx="86995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Opisy mogą dotyczyć </a:t>
            </a:r>
            <a:r>
              <a:rPr lang="pl-PL" altLang="pl-PL">
                <a:solidFill>
                  <a:srgbClr val="0000FF"/>
                </a:solidFill>
                <a:latin typeface="Arial" panose="020B0604020202020204" pitchFamily="34" charset="0"/>
              </a:rPr>
              <a:t>ustaleń naukowych</a:t>
            </a:r>
            <a:r>
              <a:rPr lang="pl-PL" altLang="pl-PL">
                <a:latin typeface="Arial" panose="020B0604020202020204" pitchFamily="34" charset="0"/>
              </a:rPr>
              <a:t>, które wystąpiły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do 20 lat przed okresem objętym ewaluacją (</a:t>
            </a:r>
            <a:r>
              <a:rPr lang="pl-PL" altLang="pl-PL">
                <a:solidFill>
                  <a:srgbClr val="FF0000"/>
                </a:solidFill>
                <a:latin typeface="Arial" panose="020B0604020202020204" pitchFamily="34" charset="0"/>
              </a:rPr>
              <a:t>od</a:t>
            </a:r>
            <a:r>
              <a:rPr lang="pl-PL" altLang="pl-PL">
                <a:latin typeface="Arial" panose="020B0604020202020204" pitchFamily="34" charset="0"/>
              </a:rPr>
              <a:t> </a:t>
            </a:r>
            <a:r>
              <a:rPr lang="pl-PL" altLang="pl-PL">
                <a:solidFill>
                  <a:srgbClr val="FF0000"/>
                </a:solidFill>
                <a:latin typeface="Arial" panose="020B0604020202020204" pitchFamily="34" charset="0"/>
              </a:rPr>
              <a:t>1997</a:t>
            </a:r>
            <a:r>
              <a:rPr lang="pl-PL" altLang="pl-PL">
                <a:latin typeface="Arial" panose="020B0604020202020204" pitchFamily="34" charset="0"/>
              </a:rPr>
              <a:t>), jeżeli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dowody tego wpływu pojawiły się w okresie objętym ewaluacją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(</a:t>
            </a:r>
            <a:r>
              <a:rPr lang="pl-PL" altLang="pl-PL">
                <a:solidFill>
                  <a:srgbClr val="FF0000"/>
                </a:solidFill>
                <a:latin typeface="Arial" panose="020B0604020202020204" pitchFamily="34" charset="0"/>
              </a:rPr>
              <a:t>2017 – 2020</a:t>
            </a:r>
            <a:r>
              <a:rPr lang="pl-PL" altLang="pl-PL">
                <a:latin typeface="Arial" panose="020B0604020202020204" pitchFamily="34" charset="0"/>
              </a:rPr>
              <a:t>).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Za brakujące opisy podmiot otrzymuje 0pkt. Wynik końcowy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jest </a:t>
            </a:r>
            <a:r>
              <a:rPr lang="pl-PL" altLang="pl-PL">
                <a:solidFill>
                  <a:srgbClr val="0000FF"/>
                </a:solidFill>
                <a:latin typeface="Arial" panose="020B0604020202020204" pitchFamily="34" charset="0"/>
              </a:rPr>
              <a:t>średnią z ocen wszystkich opisów</a:t>
            </a:r>
            <a:r>
              <a:rPr lang="pl-PL" altLang="pl-PL">
                <a:latin typeface="Arial" panose="020B0604020202020204" pitchFamily="34" charset="0"/>
              </a:rPr>
              <a:t>, wystawionych przez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dwóch ekspertów.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rgbClr val="FF0000"/>
                </a:solidFill>
                <a:latin typeface="Arial" panose="020B0604020202020204" pitchFamily="34" charset="0"/>
              </a:rPr>
              <a:t>W zakresie tego kryterium jest planowane przeprowadzenie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rgbClr val="FF0000"/>
                </a:solidFill>
                <a:latin typeface="Arial" panose="020B0604020202020204" pitchFamily="34" charset="0"/>
              </a:rPr>
              <a:t>pilotażu.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1">
            <a:extLst>
              <a:ext uri="{FF2B5EF4-FFF2-40B4-BE49-F238E27FC236}">
                <a16:creationId xmlns:a16="http://schemas.microsoft.com/office/drawing/2014/main" id="{6095C00C-FFF1-4E98-B066-42713FD91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Kryterium III - dodatkowa punktacja</a:t>
            </a:r>
          </a:p>
        </p:txBody>
      </p:sp>
      <p:sp>
        <p:nvSpPr>
          <p:cNvPr id="26627" name="pole tekstowe 2">
            <a:extLst>
              <a:ext uri="{FF2B5EF4-FFF2-40B4-BE49-F238E27FC236}">
                <a16:creationId xmlns:a16="http://schemas.microsoft.com/office/drawing/2014/main" id="{D83C1210-B7AA-444F-957B-651F8A9E1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73238"/>
            <a:ext cx="8380413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Liczba punktów może zostać </a:t>
            </a: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zwiększona o 20 </a:t>
            </a:r>
            <a:r>
              <a:rPr lang="pl-PL" altLang="pl-PL" sz="2000">
                <a:latin typeface="Arial" panose="020B0604020202020204" pitchFamily="34" charset="0"/>
              </a:rPr>
              <a:t>w przypadku opisu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wpływu dotyczącego </a:t>
            </a: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interdyscyplinarnych</a:t>
            </a:r>
            <a:r>
              <a:rPr lang="pl-PL" altLang="pl-PL" sz="2000">
                <a:latin typeface="Arial" panose="020B0604020202020204" pitchFamily="34" charset="0"/>
              </a:rPr>
              <a:t> badań naukowych lub prac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rozwojowych o </a:t>
            </a: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przełomowym znaczeniu.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Ewaluowany podmiot, który </a:t>
            </a: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utworzył inny podmiot w celu komercjalizacji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wyników badań może przedstawić </a:t>
            </a: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dodatkowo</a:t>
            </a:r>
            <a:r>
              <a:rPr lang="pl-PL" altLang="pl-PL" sz="2000">
                <a:latin typeface="Arial" panose="020B0604020202020204" pitchFamily="34" charset="0"/>
              </a:rPr>
              <a:t> nie więcej niż </a:t>
            </a: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2 </a:t>
            </a:r>
            <a:r>
              <a:rPr lang="pl-PL" altLang="pl-PL" sz="2000">
                <a:latin typeface="Arial" panose="020B0604020202020204" pitchFamily="34" charset="0"/>
              </a:rPr>
              <a:t>opisy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wpływu związane z działalnością utworzonego podmiotu (</a:t>
            </a: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CTT???</a:t>
            </a:r>
            <a:r>
              <a:rPr lang="pl-PL" altLang="pl-PL" sz="2000">
                <a:latin typeface="Arial" panose="020B0604020202020204" pitchFamily="34" charset="0"/>
              </a:rPr>
              <a:t>).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W przypadku dyscypliny AEiE daje to </a:t>
            </a:r>
            <a:r>
              <a:rPr lang="pl-PL" altLang="pl-PL" sz="2000" u="sng">
                <a:latin typeface="Arial" panose="020B0604020202020204" pitchFamily="34" charset="0"/>
              </a:rPr>
              <a:t>łącznie 6 opisów wpływu</a:t>
            </a:r>
            <a:r>
              <a:rPr lang="pl-PL" altLang="pl-PL" sz="2000">
                <a:latin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ytuł 1">
            <a:extLst>
              <a:ext uri="{FF2B5EF4-FFF2-40B4-BE49-F238E27FC236}">
                <a16:creationId xmlns:a16="http://schemas.microsoft.com/office/drawing/2014/main" id="{789BAEB9-92B7-4C71-9263-FD3E713A4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75" y="333375"/>
            <a:ext cx="7210425" cy="941388"/>
          </a:xfrm>
        </p:spPr>
        <p:txBody>
          <a:bodyPr/>
          <a:lstStyle/>
          <a:p>
            <a:r>
              <a:rPr lang="pl-PL" altLang="pl-PL"/>
              <a:t>Uprawnienia Komisji Ewaluacyjnej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A17E7FF-1CE0-4672-B334-A01B8104B7B3}"/>
              </a:ext>
            </a:extLst>
          </p:cNvPr>
          <p:cNvSpPr txBox="1"/>
          <p:nvPr/>
        </p:nvSpPr>
        <p:spPr>
          <a:xfrm>
            <a:off x="179388" y="1628775"/>
            <a:ext cx="8855075" cy="40941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Tx/>
              <a:buChar char="-"/>
              <a:defRPr/>
            </a:pPr>
            <a:r>
              <a:rPr lang="pl-PL" sz="2000" dirty="0"/>
              <a:t>zmienić punktację, jeżeli w systemie POL-on podano nieprawidłową datę </a:t>
            </a:r>
          </a:p>
          <a:p>
            <a:pPr>
              <a:defRPr/>
            </a:pPr>
            <a:r>
              <a:rPr lang="pl-PL" sz="2000" dirty="0"/>
              <a:t>publikacji w ostatecznej formie,</a:t>
            </a:r>
          </a:p>
          <a:p>
            <a:pPr>
              <a:defRPr/>
            </a:pPr>
            <a:endParaRPr lang="pl-PL" sz="2000" dirty="0"/>
          </a:p>
          <a:p>
            <a:pPr marL="342900" indent="-342900">
              <a:buFontTx/>
              <a:buChar char="-"/>
              <a:defRPr/>
            </a:pPr>
            <a:r>
              <a:rPr lang="pl-PL" sz="2000" dirty="0"/>
              <a:t>nie uwzględnić osiągnięcia gdy nie jest ono związane z badaniami </a:t>
            </a:r>
          </a:p>
          <a:p>
            <a:pPr>
              <a:defRPr/>
            </a:pPr>
            <a:r>
              <a:rPr lang="pl-PL" sz="2000" dirty="0"/>
              <a:t>naukowymi prowadzonymi w danej dyscyplinie, gdy w systemie POL-on </a:t>
            </a:r>
          </a:p>
          <a:p>
            <a:pPr>
              <a:defRPr/>
            </a:pPr>
            <a:r>
              <a:rPr lang="pl-PL" sz="2000" dirty="0"/>
              <a:t>nieprawidłowo zostały wprowadzone informacje charakteryzujące to</a:t>
            </a:r>
          </a:p>
          <a:p>
            <a:pPr>
              <a:defRPr/>
            </a:pPr>
            <a:r>
              <a:rPr lang="pl-PL" sz="2000" dirty="0"/>
              <a:t>osiągnięcie,</a:t>
            </a:r>
          </a:p>
          <a:p>
            <a:pPr>
              <a:defRPr/>
            </a:pPr>
            <a:endParaRPr lang="pl-PL" sz="2000" dirty="0"/>
          </a:p>
          <a:p>
            <a:pPr marL="342900" indent="-342900">
              <a:buFontTx/>
              <a:buChar char="-"/>
              <a:defRPr/>
            </a:pPr>
            <a:r>
              <a:rPr lang="pl-PL" sz="2000" dirty="0"/>
              <a:t>nie uwzględnić osiągnięcia gdy nie jest ono związane z dyscypliną </a:t>
            </a:r>
          </a:p>
          <a:p>
            <a:pPr>
              <a:defRPr/>
            </a:pPr>
            <a:r>
              <a:rPr lang="pl-PL" sz="2000" dirty="0"/>
              <a:t>wskazaną (przez autora) w systemie POL-on.</a:t>
            </a:r>
          </a:p>
          <a:p>
            <a:pPr>
              <a:defRPr/>
            </a:pPr>
            <a:endParaRPr lang="pl-PL" sz="2000" dirty="0"/>
          </a:p>
          <a:p>
            <a:pPr>
              <a:defRPr/>
            </a:pPr>
            <a:r>
              <a:rPr lang="pl-PL" sz="2000" dirty="0">
                <a:solidFill>
                  <a:srgbClr val="FF0000"/>
                </a:solidFill>
              </a:rPr>
              <a:t>W przypadku nieuwzględnienia osiągnięcia nie stosuje się ponownie </a:t>
            </a:r>
          </a:p>
          <a:p>
            <a:pPr>
              <a:defRPr/>
            </a:pPr>
            <a:r>
              <a:rPr lang="pl-PL" sz="2000" dirty="0">
                <a:solidFill>
                  <a:srgbClr val="FF0000"/>
                </a:solidFill>
              </a:rPr>
              <a:t>algorytmu optymalizującego.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ytuł 1">
            <a:extLst>
              <a:ext uri="{FF2B5EF4-FFF2-40B4-BE49-F238E27FC236}">
                <a16:creationId xmlns:a16="http://schemas.microsoft.com/office/drawing/2014/main" id="{49D1A816-1415-4B09-9389-93AE09934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75" y="333375"/>
            <a:ext cx="7210425" cy="941388"/>
          </a:xfrm>
        </p:spPr>
        <p:txBody>
          <a:bodyPr/>
          <a:lstStyle/>
          <a:p>
            <a:r>
              <a:rPr lang="pl-PL" altLang="pl-PL"/>
              <a:t>Ustalenie wyniku ewaluacji</a:t>
            </a:r>
          </a:p>
        </p:txBody>
      </p:sp>
      <p:sp>
        <p:nvSpPr>
          <p:cNvPr id="28675" name="pole tekstowe 2">
            <a:extLst>
              <a:ext uri="{FF2B5EF4-FFF2-40B4-BE49-F238E27FC236}">
                <a16:creationId xmlns:a16="http://schemas.microsoft.com/office/drawing/2014/main" id="{22D2BCCB-012B-45BF-B951-1D033BAD7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989138"/>
            <a:ext cx="8482013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Komisja Ewaluacyjna ustala zestaw wartości referencyjnych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dla kategorii naukowych A, B+, B,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Kategoria naukowa jest ustala dla każdej dyscypliny, w której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oceniany podmiot prowadzi działalność naukową, poprzez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porównanie liczby punktów w poszczególnych kryteriach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z wartościami referencyjnymi,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pl-PL" altLang="pl-PL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pl-PL" altLang="pl-PL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ytuł 1">
            <a:extLst>
              <a:ext uri="{FF2B5EF4-FFF2-40B4-BE49-F238E27FC236}">
                <a16:creationId xmlns:a16="http://schemas.microsoft.com/office/drawing/2014/main" id="{DE879F02-03D7-4B93-BF80-200082F30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75" y="333375"/>
            <a:ext cx="7210425" cy="941388"/>
          </a:xfrm>
        </p:spPr>
        <p:txBody>
          <a:bodyPr/>
          <a:lstStyle/>
          <a:p>
            <a:r>
              <a:rPr lang="pl-PL" altLang="pl-PL"/>
              <a:t>Ustalenie wyniku ewaluacji</a:t>
            </a:r>
          </a:p>
        </p:txBody>
      </p:sp>
      <p:sp>
        <p:nvSpPr>
          <p:cNvPr id="29699" name="Prostokąt 2">
            <a:extLst>
              <a:ext uri="{FF2B5EF4-FFF2-40B4-BE49-F238E27FC236}">
                <a16:creationId xmlns:a16="http://schemas.microsoft.com/office/drawing/2014/main" id="{46279824-BBC6-4531-BAD7-5618F754C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8" y="3644900"/>
            <a:ext cx="771366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pl-PL">
                <a:latin typeface="Arial" panose="020B0604020202020204" pitchFamily="34" charset="0"/>
              </a:rPr>
              <a:t>Δ</a:t>
            </a:r>
            <a:r>
              <a:rPr lang="pl-PL" altLang="pl-PL">
                <a:latin typeface="Arial" panose="020B0604020202020204" pitchFamily="34" charset="0"/>
              </a:rPr>
              <a:t>O≥G			Pi(X,R)=1		</a:t>
            </a:r>
            <a:r>
              <a:rPr lang="pl-PL" altLang="pl-PL">
                <a:solidFill>
                  <a:srgbClr val="FF0000"/>
                </a:solidFill>
                <a:latin typeface="Arial" panose="020B0604020202020204" pitchFamily="34" charset="0"/>
              </a:rPr>
              <a:t>i=1, 2 lub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pl-PL">
                <a:latin typeface="Arial" panose="020B0604020202020204" pitchFamily="34" charset="0"/>
              </a:rPr>
              <a:t>Δ</a:t>
            </a:r>
            <a:r>
              <a:rPr lang="pl-PL" altLang="pl-PL">
                <a:latin typeface="Arial" panose="020B0604020202020204" pitchFamily="34" charset="0"/>
              </a:rPr>
              <a:t>O≤-G		Pi(X,R)=-1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0&lt;</a:t>
            </a:r>
            <a:r>
              <a:rPr lang="el-GR" altLang="pl-PL">
                <a:latin typeface="Arial" panose="020B0604020202020204" pitchFamily="34" charset="0"/>
              </a:rPr>
              <a:t>Δ</a:t>
            </a:r>
            <a:r>
              <a:rPr lang="pl-PL" altLang="pl-PL">
                <a:latin typeface="Arial" panose="020B0604020202020204" pitchFamily="34" charset="0"/>
              </a:rPr>
              <a:t>O&lt;G		Pi(X,R)=</a:t>
            </a:r>
            <a:r>
              <a:rPr lang="el-GR" altLang="pl-PL">
                <a:latin typeface="Arial" panose="020B0604020202020204" pitchFamily="34" charset="0"/>
              </a:rPr>
              <a:t> Δ</a:t>
            </a:r>
            <a:r>
              <a:rPr lang="pl-PL" altLang="pl-PL">
                <a:latin typeface="Arial" panose="020B0604020202020204" pitchFamily="34" charset="0"/>
              </a:rPr>
              <a:t>O/G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-G&lt;</a:t>
            </a:r>
            <a:r>
              <a:rPr lang="el-GR" altLang="pl-PL">
                <a:latin typeface="Arial" panose="020B0604020202020204" pitchFamily="34" charset="0"/>
              </a:rPr>
              <a:t>Δ</a:t>
            </a:r>
            <a:r>
              <a:rPr lang="pl-PL" altLang="pl-PL">
                <a:latin typeface="Arial" panose="020B0604020202020204" pitchFamily="34" charset="0"/>
              </a:rPr>
              <a:t>O&lt;0		Pi(X,R)= </a:t>
            </a:r>
            <a:r>
              <a:rPr lang="el-GR" altLang="pl-PL">
                <a:latin typeface="Arial" panose="020B0604020202020204" pitchFamily="34" charset="0"/>
              </a:rPr>
              <a:t>Δ</a:t>
            </a:r>
            <a:r>
              <a:rPr lang="pl-PL" altLang="pl-PL">
                <a:latin typeface="Arial" panose="020B0604020202020204" pitchFamily="34" charset="0"/>
              </a:rPr>
              <a:t>O/G   (</a:t>
            </a:r>
            <a:r>
              <a:rPr lang="pl-PL" altLang="pl-PL">
                <a:solidFill>
                  <a:srgbClr val="FF0000"/>
                </a:solidFill>
                <a:latin typeface="Arial" panose="020B0604020202020204" pitchFamily="34" charset="0"/>
              </a:rPr>
              <a:t>wartość ujemna</a:t>
            </a:r>
            <a:r>
              <a:rPr lang="pl-PL" altLang="pl-PL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29700" name="pole tekstowe 3">
            <a:extLst>
              <a:ext uri="{FF2B5EF4-FFF2-40B4-BE49-F238E27FC236}">
                <a16:creationId xmlns:a16="http://schemas.microsoft.com/office/drawing/2014/main" id="{0EF6E55E-B0B2-4DE9-9242-69805438A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57338"/>
            <a:ext cx="84074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G – 	próg pełnego przewyższenia,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Oi(X) – ocena podmiotu w ramach dyscypliny X, dla i-tego kryterium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Oi(R) – wartość referencyjna dla i-tego kryterium (</a:t>
            </a:r>
            <a:r>
              <a:rPr lang="pl-PL" altLang="pl-PL" sz="2000">
                <a:solidFill>
                  <a:srgbClr val="0000FF"/>
                </a:solidFill>
                <a:latin typeface="Arial" panose="020B0604020202020204" pitchFamily="34" charset="0"/>
              </a:rPr>
              <a:t>jednostka umowna</a:t>
            </a:r>
            <a:r>
              <a:rPr lang="pl-PL" altLang="pl-PL" sz="2000">
                <a:latin typeface="Arial" panose="020B0604020202020204" pitchFamily="34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pl-PL" sz="2000">
                <a:latin typeface="Arial" panose="020B0604020202020204" pitchFamily="34" charset="0"/>
              </a:rPr>
              <a:t>Δ</a:t>
            </a:r>
            <a:r>
              <a:rPr lang="pl-PL" altLang="pl-PL" sz="2000">
                <a:latin typeface="Arial" panose="020B0604020202020204" pitchFamily="34" charset="0"/>
              </a:rPr>
              <a:t>O=Oi(X)-Oi(R) - przewyższenie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Pi(X,R) – wynik porównania dla dyscypliny X, z wartością referencyjną 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	   w ramach kryterium i-tego</a:t>
            </a:r>
          </a:p>
        </p:txBody>
      </p:sp>
      <p:sp>
        <p:nvSpPr>
          <p:cNvPr id="29701" name="pole tekstowe 4">
            <a:extLst>
              <a:ext uri="{FF2B5EF4-FFF2-40B4-BE49-F238E27FC236}">
                <a16:creationId xmlns:a16="http://schemas.microsoft.com/office/drawing/2014/main" id="{87043D03-861C-46B9-B25A-7AF3D77C3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638" y="5516563"/>
            <a:ext cx="7543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800">
                <a:solidFill>
                  <a:srgbClr val="FF0000"/>
                </a:solidFill>
                <a:latin typeface="Arial" panose="020B0604020202020204" pitchFamily="34" charset="0"/>
              </a:rPr>
              <a:t>V(X,R) = 50*P1(X,R)+35*P2(X,R)+15*P3(X,R)</a:t>
            </a:r>
          </a:p>
        </p:txBody>
      </p:sp>
      <p:sp>
        <p:nvSpPr>
          <p:cNvPr id="29702" name="pole tekstowe 5">
            <a:extLst>
              <a:ext uri="{FF2B5EF4-FFF2-40B4-BE49-F238E27FC236}">
                <a16:creationId xmlns:a16="http://schemas.microsoft.com/office/drawing/2014/main" id="{4136A35D-B080-4CF8-ADBC-222C6AA72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6111875"/>
            <a:ext cx="7737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Łączny wynik porównania z wartościami referencyjnymi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ytuł 1">
            <a:extLst>
              <a:ext uri="{FF2B5EF4-FFF2-40B4-BE49-F238E27FC236}">
                <a16:creationId xmlns:a16="http://schemas.microsoft.com/office/drawing/2014/main" id="{A2EBE4AD-BC1B-4822-BF6C-379882B37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Ustalenie kategorii naukowej</a:t>
            </a:r>
          </a:p>
        </p:txBody>
      </p:sp>
      <p:sp>
        <p:nvSpPr>
          <p:cNvPr id="30723" name="pole tekstowe 2">
            <a:extLst>
              <a:ext uri="{FF2B5EF4-FFF2-40B4-BE49-F238E27FC236}">
                <a16:creationId xmlns:a16="http://schemas.microsoft.com/office/drawing/2014/main" id="{CB548756-66CE-47CE-BAB6-60A883E65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" y="1628775"/>
            <a:ext cx="8948738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Kategoria „A” – 	nieujemny wynik porównania z wartością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		referencyjną RA,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Kategoria „B+” - 	ujemny wynik porównania z RA i nieujemny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		z RB+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Kategoria „B”	-	ujemny wynika dla RB+ i nieujemny dla RC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Kategoria „C” - 	ujemny wynik porównania dla RC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Kategoria „A+” – ocena ekspercka jednostek kat. „A”, które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	osiągnęły przyjęty próg procentowy najwyższej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</a:rPr>
              <a:t>		oceny 	wg. kryterium I (nie mniej niż 80%).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ytuł 1">
            <a:extLst>
              <a:ext uri="{FF2B5EF4-FFF2-40B4-BE49-F238E27FC236}">
                <a16:creationId xmlns:a16="http://schemas.microsoft.com/office/drawing/2014/main" id="{9B654F73-E261-4773-91F6-C660D95AB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Ocena dorobku powstałego w latach 2017 - 2018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D38F070-80B9-4BBF-B122-73D87CB9C6AF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1520" y="1417638"/>
            <a:ext cx="8784905" cy="5081712"/>
          </a:xfrm>
          <a:prstGeom prst="rect">
            <a:avLst/>
          </a:prstGeom>
          <a:blipFill rotWithShape="0">
            <a:blip r:embed="rId2"/>
            <a:stretch>
              <a:fillRect l="-694" t="-600" b="-1321"/>
            </a:stretch>
          </a:blipFill>
        </p:spPr>
        <p:txBody>
          <a:bodyPr/>
          <a:lstStyle/>
          <a:p>
            <a:pPr>
              <a:defRPr/>
            </a:pPr>
            <a:r>
              <a:rPr lang="pl-PL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ytuł 1">
            <a:extLst>
              <a:ext uri="{FF2B5EF4-FFF2-40B4-BE49-F238E27FC236}">
                <a16:creationId xmlns:a16="http://schemas.microsoft.com/office/drawing/2014/main" id="{C97AA3F2-E30A-46E0-804B-C9B1937E4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75" y="260350"/>
            <a:ext cx="7210425" cy="941388"/>
          </a:xfrm>
        </p:spPr>
        <p:txBody>
          <a:bodyPr/>
          <a:lstStyle/>
          <a:p>
            <a:r>
              <a:rPr lang="pl-PL" altLang="pl-PL"/>
              <a:t>Ocena dorobku powstałego w latach 2017 – 2018 – </a:t>
            </a:r>
            <a:br>
              <a:rPr lang="pl-PL" altLang="pl-PL"/>
            </a:br>
            <a:r>
              <a:rPr lang="pl-PL" altLang="pl-PL"/>
              <a:t>nowelizacja wprowadzona przez </a:t>
            </a:r>
            <a:r>
              <a:rPr lang="pl-PL" altLang="pl-PL">
                <a:solidFill>
                  <a:srgbClr val="0000FF"/>
                </a:solidFill>
              </a:rPr>
              <a:t>UoSBŁ</a:t>
            </a:r>
          </a:p>
        </p:txBody>
      </p:sp>
      <p:sp>
        <p:nvSpPr>
          <p:cNvPr id="32771" name="pole tekstowe 2">
            <a:extLst>
              <a:ext uri="{FF2B5EF4-FFF2-40B4-BE49-F238E27FC236}">
                <a16:creationId xmlns:a16="http://schemas.microsoft.com/office/drawing/2014/main" id="{6FD318B8-4622-4098-92BC-79BA8AC0E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700213"/>
            <a:ext cx="8532813" cy="477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800" b="1">
                <a:latin typeface="Arial" panose="020B0604020202020204" pitchFamily="34" charset="0"/>
              </a:rPr>
              <a:t>USTAWA </a:t>
            </a:r>
            <a:r>
              <a:rPr lang="pl-PL" altLang="pl-PL" sz="1800">
                <a:latin typeface="Arial" panose="020B0604020202020204" pitchFamily="34" charset="0"/>
              </a:rPr>
              <a:t>z dnia 21 lutego 2019 r. </a:t>
            </a:r>
            <a:r>
              <a:rPr lang="pl-PL" altLang="pl-PL" sz="1800" b="1">
                <a:latin typeface="Arial" panose="020B0604020202020204" pitchFamily="34" charset="0"/>
              </a:rPr>
              <a:t>o Sieci Badawczej Łukasiewicz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 b="1">
                <a:latin typeface="Arial" panose="020B0604020202020204" pitchFamily="34" charset="0"/>
              </a:rPr>
              <a:t>(</a:t>
            </a:r>
            <a:r>
              <a:rPr lang="pl-PL" altLang="pl-PL" sz="1800">
                <a:latin typeface="Arial" panose="020B0604020202020204" pitchFamily="34" charset="0"/>
              </a:rPr>
              <a:t>Dz. U. z dnia 21 marca 2019 r., Poz. 534)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 b="1">
                <a:latin typeface="Arial" panose="020B0604020202020204" pitchFamily="34" charset="0"/>
              </a:rPr>
              <a:t> </a:t>
            </a:r>
            <a:endParaRPr lang="pl-PL" altLang="pl-PL" sz="18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 b="1">
                <a:latin typeface="Arial" panose="020B0604020202020204" pitchFamily="34" charset="0"/>
              </a:rPr>
              <a:t>Art. 95. </a:t>
            </a:r>
            <a:r>
              <a:rPr lang="pl-PL" altLang="pl-PL" sz="1800">
                <a:latin typeface="Arial" panose="020B0604020202020204" pitchFamily="34" charset="0"/>
              </a:rPr>
              <a:t>W ustawie z dnia 3 lipca 2018 r. –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</a:rPr>
              <a:t>Przepisy wprowadzające ustawę – Prawo o szkolnictwie wyższym i nauce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</a:rPr>
              <a:t>wprowadza się następujące zmiany: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</a:rPr>
              <a:t>„2a. W przypadku pierwszej ewaluacji jakości działalności naukowej za autorstwo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</a:rPr>
              <a:t>artykułu naukowego opublikowanego w ostatecznej formie w latach 2017 i 2018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</a:rPr>
              <a:t>w czasopiśmie naukowym </a:t>
            </a:r>
            <a:r>
              <a:rPr lang="pl-PL" altLang="pl-PL" sz="1800" b="1">
                <a:solidFill>
                  <a:srgbClr val="FF0000"/>
                </a:solidFill>
                <a:latin typeface="Arial" panose="020B0604020202020204" pitchFamily="34" charset="0"/>
              </a:rPr>
              <a:t>UJĘTYM</a:t>
            </a:r>
            <a:r>
              <a:rPr lang="pl-PL" altLang="pl-PL" sz="1800">
                <a:latin typeface="Arial" panose="020B0604020202020204" pitchFamily="34" charset="0"/>
              </a:rPr>
              <a:t> w tych latach w bazach: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latin typeface="Arial" panose="020B0604020202020204" pitchFamily="34" charset="0"/>
              </a:rPr>
              <a:t>1) Scopus – </a:t>
            </a:r>
            <a:r>
              <a:rPr lang="pl-PL" altLang="pl-PL" sz="1400" u="sng">
                <a:latin typeface="Arial" panose="020B0604020202020204" pitchFamily="34" charset="0"/>
              </a:rPr>
              <a:t>jeżeli posiada status czasopisma aktywnego</a:t>
            </a:r>
            <a:r>
              <a:rPr lang="pl-PL" altLang="pl-PL" sz="1400">
                <a:latin typeface="Arial" panose="020B0604020202020204" pitchFamily="34" charset="0"/>
              </a:rPr>
              <a:t>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pl-PL" sz="1400">
                <a:latin typeface="Arial" panose="020B0604020202020204" pitchFamily="34" charset="0"/>
              </a:rPr>
              <a:t>2) Science Citation Index Expanded,</a:t>
            </a:r>
            <a:endParaRPr lang="pl-PL" altLang="pl-PL" sz="1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pl-PL" sz="1400">
                <a:latin typeface="Arial" panose="020B0604020202020204" pitchFamily="34" charset="0"/>
              </a:rPr>
              <a:t>3) Social Sciences Citation Index,</a:t>
            </a:r>
            <a:endParaRPr lang="pl-PL" altLang="pl-PL" sz="1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pl-PL" sz="1400">
                <a:latin typeface="Arial" panose="020B0604020202020204" pitchFamily="34" charset="0"/>
              </a:rPr>
              <a:t>4) Arts &amp; Humanities Citation Index,</a:t>
            </a:r>
            <a:endParaRPr lang="pl-PL" altLang="pl-PL" sz="1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pl-PL" sz="1400">
                <a:latin typeface="Arial" panose="020B0604020202020204" pitchFamily="34" charset="0"/>
              </a:rPr>
              <a:t>5) Emerging Sources Citation Index</a:t>
            </a:r>
            <a:endParaRPr lang="pl-PL" altLang="pl-PL" sz="1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</a:rPr>
              <a:t>– i </a:t>
            </a:r>
            <a:r>
              <a:rPr lang="pl-PL" altLang="pl-PL" sz="1800" b="1">
                <a:solidFill>
                  <a:srgbClr val="FF0000"/>
                </a:solidFill>
                <a:latin typeface="Arial" panose="020B0604020202020204" pitchFamily="34" charset="0"/>
              </a:rPr>
              <a:t>NIEUJĘTYM</a:t>
            </a:r>
            <a:r>
              <a:rPr lang="pl-PL" altLang="pl-PL" sz="1800">
                <a:latin typeface="Arial" panose="020B0604020202020204" pitchFamily="34" charset="0"/>
              </a:rPr>
              <a:t> w wykazie czasopism naukowych, o którym mowa w ust. 2,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</a:rPr>
              <a:t>przyznaje się liczbę punktów odpowiadającą najniżej punktowanemu czasopismu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</a:rPr>
              <a:t>znajdującemu się w części A tego wykazu.(</a:t>
            </a:r>
            <a:r>
              <a:rPr lang="pl-PL" altLang="pl-PL" sz="1800" b="1">
                <a:solidFill>
                  <a:srgbClr val="0000FF"/>
                </a:solidFill>
                <a:latin typeface="Arial" panose="020B0604020202020204" pitchFamily="34" charset="0"/>
              </a:rPr>
              <a:t>15pkt.</a:t>
            </a:r>
            <a:r>
              <a:rPr lang="pl-PL" altLang="pl-PL" sz="1800">
                <a:latin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ytuł 1">
            <a:extLst>
              <a:ext uri="{FF2B5EF4-FFF2-40B4-BE49-F238E27FC236}">
                <a16:creationId xmlns:a16="http://schemas.microsoft.com/office/drawing/2014/main" id="{236D4522-5B5E-4E42-BE0E-81B926AC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350" y="260350"/>
            <a:ext cx="7210425" cy="941388"/>
          </a:xfrm>
        </p:spPr>
        <p:txBody>
          <a:bodyPr/>
          <a:lstStyle/>
          <a:p>
            <a:r>
              <a:rPr lang="pl-PL" altLang="pl-PL"/>
              <a:t>Ocena dorobku powstałego w latach 2017 – 2018 – </a:t>
            </a:r>
            <a:br>
              <a:rPr lang="pl-PL" altLang="pl-PL"/>
            </a:br>
            <a:r>
              <a:rPr lang="pl-PL" altLang="pl-PL"/>
              <a:t>nowelizacja wprowadzona przez </a:t>
            </a:r>
            <a:r>
              <a:rPr lang="pl-PL" altLang="pl-PL">
                <a:solidFill>
                  <a:srgbClr val="0000FF"/>
                </a:solidFill>
              </a:rPr>
              <a:t>UoSBŁ</a:t>
            </a:r>
          </a:p>
        </p:txBody>
      </p:sp>
      <p:sp>
        <p:nvSpPr>
          <p:cNvPr id="33795" name="pole tekstowe 2">
            <a:extLst>
              <a:ext uri="{FF2B5EF4-FFF2-40B4-BE49-F238E27FC236}">
                <a16:creationId xmlns:a16="http://schemas.microsoft.com/office/drawing/2014/main" id="{661EBC6B-07B1-4877-B135-66F8FA4AB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205038"/>
            <a:ext cx="8199437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2b. W przypadku </a:t>
            </a:r>
            <a:r>
              <a:rPr lang="pl-PL" altLang="pl-PL" sz="2000">
                <a:solidFill>
                  <a:srgbClr val="FF0000"/>
                </a:solidFill>
                <a:latin typeface="Arial" panose="020B0604020202020204" pitchFamily="34" charset="0"/>
              </a:rPr>
              <a:t>pierwszej ewaluacji </a:t>
            </a:r>
            <a:r>
              <a:rPr lang="pl-PL" altLang="pl-PL" sz="2000">
                <a:latin typeface="Arial" panose="020B0604020202020204" pitchFamily="34" charset="0"/>
              </a:rPr>
              <a:t>jakości działalności naukowej za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autorstwo artykułu naukowego opublikowanego w ostatecznej formie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w latach 2017 i 2018 w recenzowanych </a:t>
            </a:r>
            <a:r>
              <a:rPr lang="pl-PL" altLang="pl-PL" sz="2000" u="sng">
                <a:latin typeface="Arial" panose="020B0604020202020204" pitchFamily="34" charset="0"/>
              </a:rPr>
              <a:t>materiałach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 u="sng">
                <a:latin typeface="Arial" panose="020B0604020202020204" pitchFamily="34" charset="0"/>
              </a:rPr>
              <a:t>z międzynarodowych konferencji naukowych,</a:t>
            </a:r>
            <a:r>
              <a:rPr lang="pl-PL" altLang="pl-PL" sz="2000">
                <a:latin typeface="Arial" panose="020B0604020202020204" pitchFamily="34" charset="0"/>
              </a:rPr>
              <a:t> uwzględnionych w bazie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czasopism i abstraktów </a:t>
            </a:r>
            <a:r>
              <a:rPr lang="pl-PL" altLang="pl-PL" sz="2000" u="sng">
                <a:latin typeface="Arial" panose="020B0604020202020204" pitchFamily="34" charset="0"/>
              </a:rPr>
              <a:t>Web of Science Core Collection </a:t>
            </a:r>
            <a:r>
              <a:rPr lang="pl-PL" altLang="pl-PL" sz="2000">
                <a:latin typeface="Arial" panose="020B0604020202020204" pitchFamily="34" charset="0"/>
              </a:rPr>
              <a:t>przyznaje się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liczbę punktów odpowiadającą najniżej punktowanemu czasopismu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znajdującemu się w części A wykazu czasopism naukowych, o którym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</a:rPr>
              <a:t>mowa w ust. 2</a:t>
            </a:r>
            <a:r>
              <a:rPr lang="pl-PL" altLang="pl-PL" sz="2000" i="1">
                <a:latin typeface="Arial" panose="020B0604020202020204" pitchFamily="34" charset="0"/>
              </a:rPr>
              <a:t>.</a:t>
            </a:r>
            <a:r>
              <a:rPr lang="pl-PL" altLang="pl-PL" sz="2000">
                <a:latin typeface="Arial" panose="020B0604020202020204" pitchFamily="34" charset="0"/>
              </a:rPr>
              <a:t>”(</a:t>
            </a:r>
            <a:r>
              <a:rPr lang="pl-PL" altLang="pl-PL" sz="2000" b="1">
                <a:solidFill>
                  <a:srgbClr val="0000FF"/>
                </a:solidFill>
                <a:latin typeface="Arial" panose="020B0604020202020204" pitchFamily="34" charset="0"/>
              </a:rPr>
              <a:t>15pkt.</a:t>
            </a:r>
            <a:r>
              <a:rPr lang="pl-PL" altLang="pl-PL" sz="2000">
                <a:latin typeface="Arial" panose="020B0604020202020204" pitchFamily="34" charset="0"/>
              </a:rPr>
              <a:t>).</a:t>
            </a:r>
            <a:endParaRPr lang="pl-PL" altLang="pl-PL" sz="2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ytuł 1">
            <a:extLst>
              <a:ext uri="{FF2B5EF4-FFF2-40B4-BE49-F238E27FC236}">
                <a16:creationId xmlns:a16="http://schemas.microsoft.com/office/drawing/2014/main" id="{BAD91F12-1334-4B5D-9776-BE32C840A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Ocena dorobku powstałego w latach 2017 - 2018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49BCB48-34B7-45D4-A1BD-FC3937D66A22}"/>
              </a:ext>
            </a:extLst>
          </p:cNvPr>
          <p:cNvSpPr txBox="1"/>
          <p:nvPr/>
        </p:nvSpPr>
        <p:spPr>
          <a:xfrm>
            <a:off x="611188" y="2205038"/>
            <a:ext cx="8628062" cy="2678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FontTx/>
              <a:buChar char="-"/>
              <a:defRPr/>
            </a:pPr>
            <a:r>
              <a:rPr lang="pl-PL" sz="2400" dirty="0"/>
              <a:t>suma udziałów jednostkowych </a:t>
            </a:r>
            <a:r>
              <a:rPr lang="pl-PL" sz="2400" dirty="0">
                <a:solidFill>
                  <a:srgbClr val="0000FF"/>
                </a:solidFill>
              </a:rPr>
              <a:t>w danej dyscyplinie </a:t>
            </a:r>
            <a:r>
              <a:rPr lang="pl-PL" sz="2400" dirty="0"/>
              <a:t>za </a:t>
            </a:r>
          </a:p>
          <a:p>
            <a:pPr>
              <a:defRPr/>
            </a:pPr>
            <a:r>
              <a:rPr lang="pl-PL" sz="2400" dirty="0"/>
              <a:t>artykuły opublikowane w latach 2019 – 2020 oraz monografie </a:t>
            </a:r>
          </a:p>
          <a:p>
            <a:pPr>
              <a:defRPr/>
            </a:pPr>
            <a:r>
              <a:rPr lang="pl-PL" sz="2400" dirty="0"/>
              <a:t>opublikowane w latach 2017 – 2020 </a:t>
            </a:r>
            <a:r>
              <a:rPr lang="pl-PL" sz="2400" dirty="0">
                <a:solidFill>
                  <a:srgbClr val="FF0000"/>
                </a:solidFill>
              </a:rPr>
              <a:t>nie może być większa </a:t>
            </a:r>
          </a:p>
          <a:p>
            <a:pPr>
              <a:defRPr/>
            </a:pPr>
            <a:r>
              <a:rPr lang="pl-PL" sz="2400" dirty="0">
                <a:solidFill>
                  <a:srgbClr val="FF0000"/>
                </a:solidFill>
              </a:rPr>
              <a:t>niż 2*N)</a:t>
            </a:r>
          </a:p>
          <a:p>
            <a:pPr>
              <a:defRPr/>
            </a:pPr>
            <a:endParaRPr lang="pl-PL" sz="2400" dirty="0">
              <a:solidFill>
                <a:srgbClr val="FF0000"/>
              </a:solidFill>
            </a:endParaRPr>
          </a:p>
          <a:p>
            <a:pPr>
              <a:defRPr/>
            </a:pPr>
            <a:endParaRPr lang="pl-PL" sz="2400" dirty="0">
              <a:solidFill>
                <a:srgbClr val="FF0000"/>
              </a:solidFill>
            </a:endParaRPr>
          </a:p>
          <a:p>
            <a:pPr>
              <a:defRPr/>
            </a:pPr>
            <a:endParaRPr lang="pl-PL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03DC4604-BC2F-45A9-95AC-457F480DA148}"/>
              </a:ext>
            </a:extLst>
          </p:cNvPr>
          <p:cNvSpPr txBox="1"/>
          <p:nvPr/>
        </p:nvSpPr>
        <p:spPr>
          <a:xfrm>
            <a:off x="2555875" y="3068638"/>
            <a:ext cx="4464050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dirty="0">
                <a:latin typeface="+mj-lt"/>
              </a:rPr>
              <a:t>Dziękuję za uwagę</a:t>
            </a:r>
          </a:p>
          <a:p>
            <a:pPr>
              <a:defRPr/>
            </a:pPr>
            <a:endParaRPr lang="pl-PL"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65A2D8ABDD1064B8560F0E0020228D7" ma:contentTypeVersion="3" ma:contentTypeDescription="Utwórz nowy dokument." ma:contentTypeScope="" ma:versionID="5dece834328dc43b6b8c09f6dd99995f">
  <xsd:schema xmlns:xsd="http://www.w3.org/2001/XMLSchema" xmlns:xs="http://www.w3.org/2001/XMLSchema" xmlns:p="http://schemas.microsoft.com/office/2006/metadata/properties" xmlns:ns2="154c1c0f-2c06-4f37-a5b1-faba3524bf7f" targetNamespace="http://schemas.microsoft.com/office/2006/metadata/properties" ma:root="true" ma:fieldsID="1b21189119dd6e10b9b9d4422fc6e22a" ns2:_="">
    <xsd:import namespace="154c1c0f-2c06-4f37-a5b1-faba3524bf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4c1c0f-2c06-4f37-a5b1-faba3524bf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89EE78-DE7B-4AC1-8492-1C661CDFFC85}"/>
</file>

<file path=customXml/itemProps2.xml><?xml version="1.0" encoding="utf-8"?>
<ds:datastoreItem xmlns:ds="http://schemas.openxmlformats.org/officeDocument/2006/customXml" ds:itemID="{19044563-029D-4EB4-8FB5-AE25E74484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369FE5-82AE-4B13-90DD-24C944B61962}"/>
</file>

<file path=docProps/app.xml><?xml version="1.0" encoding="utf-8"?>
<Properties xmlns="http://schemas.openxmlformats.org/officeDocument/2006/extended-properties" xmlns:vt="http://schemas.openxmlformats.org/officeDocument/2006/docPropsVTypes">
  <TotalTime>8676</TotalTime>
  <Words>1849</Words>
  <Application>Microsoft Office PowerPoint</Application>
  <PresentationFormat>Pokaz na ekranie (4:3)</PresentationFormat>
  <Paragraphs>360</Paragraphs>
  <Slides>34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35" baseType="lpstr">
      <vt:lpstr>Projekt domyślny</vt:lpstr>
      <vt:lpstr> EWALUACJA 2021    </vt:lpstr>
      <vt:lpstr>Prezentacja programu PowerPoint</vt:lpstr>
      <vt:lpstr>Uregulowania prawne</vt:lpstr>
      <vt:lpstr>Informacje podstawowe</vt:lpstr>
      <vt:lpstr>Nowość - skutki</vt:lpstr>
      <vt:lpstr>Prezentacja programu PowerPoint</vt:lpstr>
      <vt:lpstr>Kryterium I: autorzy osiągnięć naukowych </vt:lpstr>
      <vt:lpstr>Kryterium I: osiągnięcia naukowe i twórcze – artykuły i monografie </vt:lpstr>
      <vt:lpstr>Kryterium I: Monografie</vt:lpstr>
      <vt:lpstr>Kryterium I - Monografie</vt:lpstr>
      <vt:lpstr>Kryterium I: Patenty</vt:lpstr>
      <vt:lpstr>Kryterium I: osiągnięcia naukowe i twórcze – materiały konferencyjne</vt:lpstr>
      <vt:lpstr>Kryterium I: przeliczeniowa wartość punktowa (P) - współautorstwo</vt:lpstr>
      <vt:lpstr>Kryterium I: przeliczeniowa wartość punktowa (P) - współautorstwo</vt:lpstr>
      <vt:lpstr>Kryterium I: jednostkowy  udział autora (U)</vt:lpstr>
      <vt:lpstr>Kryterium I: jednostkowy  udział autora (U)</vt:lpstr>
      <vt:lpstr>Kryterium I: Suma udziałów jednostkowych </vt:lpstr>
      <vt:lpstr>Kryterium I: Wartość punktowa</vt:lpstr>
      <vt:lpstr>Kryterium II: efekty finansowe badań naukowych - osiągnięcia</vt:lpstr>
      <vt:lpstr>Kryterium II: efekty finansowe badań naukowych - osiągnięcia</vt:lpstr>
      <vt:lpstr>Kryterium II: efekty finansowe badań naukowych - osiągnięcia</vt:lpstr>
      <vt:lpstr>Kryterium II: warunki zaliczenia przychodów finansowych podmiotowi</vt:lpstr>
      <vt:lpstr>Kryterium III: wpływ dz. naukowej na funkcjonowanie społeczeństwa i gospodarki</vt:lpstr>
      <vt:lpstr>Kryterium III: wpływ dz. naukowej na funkcjonowanie społeczeństwa i gospodarki</vt:lpstr>
      <vt:lpstr>Kryterium III - dodatkowa punktacja</vt:lpstr>
      <vt:lpstr>Uprawnienia Komisji Ewaluacyjnej</vt:lpstr>
      <vt:lpstr>Ustalenie wyniku ewaluacji</vt:lpstr>
      <vt:lpstr>Ustalenie wyniku ewaluacji</vt:lpstr>
      <vt:lpstr>Ustalenie kategorii naukowej</vt:lpstr>
      <vt:lpstr>Ocena dorobku powstałego w latach 2017 - 2018</vt:lpstr>
      <vt:lpstr>Ocena dorobku powstałego w latach 2017 – 2018 –  nowelizacja wprowadzona przez UoSBŁ</vt:lpstr>
      <vt:lpstr>Ocena dorobku powstałego w latach 2017 – 2018 –  nowelizacja wprowadzona przez UoSBŁ</vt:lpstr>
      <vt:lpstr>Ocena dorobku powstałego w latach 2017 - 2018</vt:lpstr>
      <vt:lpstr>Prezentacja programu PowerPoint</vt:lpstr>
    </vt:vector>
  </TitlesOfParts>
  <Company>AGH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Janusz Gajda</dc:creator>
  <cp:lastModifiedBy>kasia</cp:lastModifiedBy>
  <cp:revision>467</cp:revision>
  <cp:lastPrinted>2017-11-09T08:28:37Z</cp:lastPrinted>
  <dcterms:created xsi:type="dcterms:W3CDTF">2007-09-26T12:45:04Z</dcterms:created>
  <dcterms:modified xsi:type="dcterms:W3CDTF">2020-12-09T07:46:30Z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0x010100765A2D8ABDD1064B8560F0E0020228D7</vt:lpwstr>
  </property>
</Properties>
</file>