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s/slide38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0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9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3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48" r:id="rId1"/>
    <p:sldMasterId id="2147483649" r:id="rId2"/>
  </p:sldMasterIdLst>
  <p:notesMasterIdLst>
    <p:notesMasterId r:id="rId43"/>
  </p:notesMasterIdLst>
  <p:sldIdLst>
    <p:sldId id="256" r:id="rId3"/>
    <p:sldId id="295" r:id="rId4"/>
    <p:sldId id="296" r:id="rId5"/>
    <p:sldId id="290" r:id="rId6"/>
    <p:sldId id="288" r:id="rId7"/>
    <p:sldId id="268" r:id="rId8"/>
    <p:sldId id="276" r:id="rId9"/>
    <p:sldId id="278" r:id="rId10"/>
    <p:sldId id="280" r:id="rId11"/>
    <p:sldId id="284" r:id="rId12"/>
    <p:sldId id="302" r:id="rId13"/>
    <p:sldId id="261" r:id="rId14"/>
    <p:sldId id="292" r:id="rId15"/>
    <p:sldId id="330" r:id="rId16"/>
    <p:sldId id="304" r:id="rId17"/>
    <p:sldId id="306" r:id="rId18"/>
    <p:sldId id="307" r:id="rId19"/>
    <p:sldId id="308" r:id="rId20"/>
    <p:sldId id="310" r:id="rId21"/>
    <p:sldId id="312" r:id="rId22"/>
    <p:sldId id="313" r:id="rId23"/>
    <p:sldId id="314" r:id="rId24"/>
    <p:sldId id="328" r:id="rId25"/>
    <p:sldId id="317" r:id="rId26"/>
    <p:sldId id="319" r:id="rId27"/>
    <p:sldId id="318" r:id="rId28"/>
    <p:sldId id="320" r:id="rId29"/>
    <p:sldId id="321" r:id="rId30"/>
    <p:sldId id="322" r:id="rId31"/>
    <p:sldId id="323" r:id="rId32"/>
    <p:sldId id="324" r:id="rId33"/>
    <p:sldId id="325" r:id="rId34"/>
    <p:sldId id="331" r:id="rId35"/>
    <p:sldId id="329" r:id="rId36"/>
    <p:sldId id="334" r:id="rId37"/>
    <p:sldId id="326" r:id="rId38"/>
    <p:sldId id="327" r:id="rId39"/>
    <p:sldId id="332" r:id="rId40"/>
    <p:sldId id="333" r:id="rId41"/>
    <p:sldId id="287" r:id="rId42"/>
  </p:sldIdLst>
  <p:sldSz cx="10680700" cy="75565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A4A3A4"/>
          </p15:clr>
        </p15:guide>
        <p15:guide id="2" pos="33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2" autoAdjust="0"/>
    <p:restoredTop sz="90932"/>
  </p:normalViewPr>
  <p:slideViewPr>
    <p:cSldViewPr>
      <p:cViewPr varScale="1">
        <p:scale>
          <a:sx n="50" d="100"/>
          <a:sy n="50" d="100"/>
        </p:scale>
        <p:origin x="1292" y="32"/>
      </p:cViewPr>
      <p:guideLst>
        <p:guide orient="horz" pos="2380"/>
        <p:guide pos="33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customXml" Target="../customXml/item2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openxmlformats.org/officeDocument/2006/relationships/customXml" Target="../customXml/item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4D1E08F-31FD-2E40-85BC-1AA9D73F943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pl-PL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pl-PL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pl-PL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pl-PL" noProof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89583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55CF7-F11C-4827-B830-271F3DC99EA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7525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5C61F-1AA8-492B-8A46-FD1A80E29A8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632859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7C78C-3573-427B-ACA9-6BFBE34D34A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957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01688" y="2184400"/>
            <a:ext cx="4465637" cy="45386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9725" y="2184400"/>
            <a:ext cx="4467225" cy="45386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26DB1-1FB8-4258-B8AA-76844C99C9E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81648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336B9-4C2F-4EA8-8CAF-6BDEACC7BC9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00933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3FE5E-A0B1-469E-A910-9B0712479CB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455141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C1A852-075B-499D-963C-454C56ECD15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83335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CEA0D-FB0F-4983-B338-28BFECE020E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3430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54750-3A6A-4222-A693-66FFBB9A4F8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119228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4E6AA-DD49-4B2B-B849-FF294B50E6F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962812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16825" y="671513"/>
            <a:ext cx="2270125" cy="60515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01688" y="671513"/>
            <a:ext cx="6662737" cy="60515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9236E-AF95-4C6F-BF40-3322FE9CBCC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415925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C82A7-7A94-40C6-8887-E717418B741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097273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327F4-7873-43A8-8078-ED3EE19BA81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08888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2796F-AB72-4900-A002-5834754AAD0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00390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35013" y="2011363"/>
            <a:ext cx="4529137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6550" y="2011363"/>
            <a:ext cx="4529138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A5159-1651-4F36-B441-514FEA51E49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896430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922F64-1F08-4ABC-93F7-CD3669920CD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25263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DAC138-B66B-4C28-A641-C302BD8FA63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583810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85D833-F4F0-4533-A4BE-95A00C43FAD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700639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A2173-3487-4C80-857D-09153A3A011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890525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AF721-9826-4158-B753-FAC680BC1956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708276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3D87C-F56E-4B80-8CED-C619A5C7D48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524389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43813" y="401638"/>
            <a:ext cx="2301875" cy="6403975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401638"/>
            <a:ext cx="6756400" cy="6403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AC879-A48F-4878-A039-582B6E5AAE7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03203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/>
          </p:cNvSpPr>
          <p:nvPr>
            <p:ph type="title"/>
          </p:nvPr>
        </p:nvSpPr>
        <p:spPr bwMode="auto">
          <a:xfrm>
            <a:off x="801688" y="671513"/>
            <a:ext cx="9085262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2144" tIns="52144" rIns="52144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/>
          </p:cNvSpPr>
          <p:nvPr>
            <p:ph type="body" idx="1"/>
          </p:nvPr>
        </p:nvSpPr>
        <p:spPr bwMode="auto">
          <a:xfrm>
            <a:off x="801688" y="2184400"/>
            <a:ext cx="9085262" cy="453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2144" tIns="52144" rIns="52144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pl-PL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en-US" altLang="pl-PL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en-US" altLang="pl-PL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en-US" altLang="pl-PL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3151427-3DE5-A447-BAB0-09796DE77A4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/>
            </a:lvl1pPr>
          </a:lstStyle>
          <a:p>
            <a:pPr>
              <a:defRPr/>
            </a:pPr>
            <a:fld id="{B98F40AB-FCE4-4DBB-9DC4-80DCC72CD50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F2D835DA-F122-3744-BE2E-8D03E065A62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/>
            </a:lvl1pPr>
          </a:lstStyle>
          <a:p>
            <a:pPr>
              <a:defRPr/>
            </a:pPr>
            <a:fld id="{A3513CFC-0079-4AB1-A87E-DDF4F45D9B2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illustrations/pieni%C4%85dze-euro-zysk-waluty-dolara-1015301/" TargetMode="External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illustrations/pieni%C4%85dze-euro-zysk-waluty-dolara-1015301/" TargetMode="External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illustrations/pieni%C4%85dze-euro-zysk-waluty-dolara-1015301/" TargetMode="External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h.edu.pl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tiff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hyperlink" Target="https://youtu.be/MADarssr-UU" TargetMode="External"/><Relationship Id="rId5" Type="http://schemas.microsoft.com/office/2007/relationships/hdphoto" Target="../media/hdphoto2.wdp"/><Relationship Id="rId10" Type="http://schemas.openxmlformats.org/officeDocument/2006/relationships/hyperlink" Target="https://youtu.be/4vEjND_7ax8" TargetMode="External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agh.edu.pl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A2D2A130-21E6-9741-B3CC-6824BE782753}"/>
              </a:ext>
            </a:extLst>
          </p:cNvPr>
          <p:cNvSpPr>
            <a:spLocks/>
          </p:cNvSpPr>
          <p:nvPr/>
        </p:nvSpPr>
        <p:spPr bwMode="auto">
          <a:xfrm>
            <a:off x="1883966" y="3562226"/>
            <a:ext cx="8208912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r>
              <a:rPr lang="pl-PL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Zmiany w zasadach oceny jednostek naukowy</a:t>
            </a:r>
            <a:r>
              <a:rPr lang="pl-PL" sz="3200" dirty="0">
                <a:latin typeface="Calibri" panose="020F0502020204030204" pitchFamily="34" charset="0"/>
                <a:cs typeface="Calibri" panose="020F0502020204030204" pitchFamily="34" charset="0"/>
              </a:rPr>
              <a:t>ch</a:t>
            </a:r>
            <a:endParaRPr lang="pl-PL" altLang="pl-PL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ts val="1200"/>
              </a:spcBef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Kilka uwag na temat poszczególnych kryteriów </a:t>
            </a:r>
            <a:b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świetle zmian w rozporządzeniu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zaokrąglony 6">
            <a:extLst>
              <a:ext uri="{FF2B5EF4-FFF2-40B4-BE49-F238E27FC236}">
                <a16:creationId xmlns:a16="http://schemas.microsoft.com/office/drawing/2014/main" id="{86F75C27-58A5-0A44-B949-0A2BE47D21E6}"/>
              </a:ext>
            </a:extLst>
          </p:cNvPr>
          <p:cNvSpPr/>
          <p:nvPr/>
        </p:nvSpPr>
        <p:spPr bwMode="auto">
          <a:xfrm>
            <a:off x="1379910" y="3994274"/>
            <a:ext cx="7293322" cy="3122350"/>
          </a:xfrm>
          <a:prstGeom prst="round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79400" dist="88900" dir="2700000" algn="ctr" rotWithShape="0">
              <a:schemeClr val="bg2">
                <a:alpha val="60000"/>
              </a:schemeClr>
            </a:outerShdw>
          </a:effectLst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Prostokąt zaokrąglony 3">
            <a:extLst>
              <a:ext uri="{FF2B5EF4-FFF2-40B4-BE49-F238E27FC236}">
                <a16:creationId xmlns:a16="http://schemas.microsoft.com/office/drawing/2014/main" id="{198E23F2-122A-EA46-BABF-2BA9EDCCB840}"/>
              </a:ext>
            </a:extLst>
          </p:cNvPr>
          <p:cNvSpPr/>
          <p:nvPr/>
        </p:nvSpPr>
        <p:spPr bwMode="auto">
          <a:xfrm>
            <a:off x="1811958" y="126583"/>
            <a:ext cx="8568952" cy="3651667"/>
          </a:xfrm>
          <a:prstGeom prst="round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79400" dist="88900" dir="2700000" algn="ctr" rotWithShape="0">
              <a:schemeClr val="bg2">
                <a:alpha val="60000"/>
              </a:schemeClr>
            </a:outerShdw>
          </a:effectLst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12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5124" name="pole tekstowe 2"/>
          <p:cNvSpPr txBox="1">
            <a:spLocks noChangeArrowheads="1"/>
          </p:cNvSpPr>
          <p:nvPr/>
        </p:nvSpPr>
        <p:spPr bwMode="auto">
          <a:xfrm>
            <a:off x="7572598" y="7219607"/>
            <a:ext cx="30099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6093" y="208869"/>
            <a:ext cx="7510761" cy="3312368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5"/>
          <a:srcRect t="34325"/>
          <a:stretch/>
        </p:blipFill>
        <p:spPr>
          <a:xfrm>
            <a:off x="1811958" y="4261886"/>
            <a:ext cx="6665764" cy="25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0743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5124" name="pole tekstowe 2"/>
          <p:cNvSpPr txBox="1">
            <a:spLocks noChangeArrowheads="1"/>
          </p:cNvSpPr>
          <p:nvPr/>
        </p:nvSpPr>
        <p:spPr bwMode="auto">
          <a:xfrm>
            <a:off x="7666011" y="7091363"/>
            <a:ext cx="300992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/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523926" y="2324557"/>
            <a:ext cx="87849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002060"/>
                </a:solidFill>
              </a:rPr>
              <a:t>Ewaluacja według nowych zasad jest inna niż poprzednia.</a:t>
            </a:r>
          </a:p>
          <a:p>
            <a:pPr algn="ctr"/>
            <a:endParaRPr lang="pl-PL" dirty="0">
              <a:solidFill>
                <a:srgbClr val="002060"/>
              </a:solidFill>
            </a:endParaRPr>
          </a:p>
          <a:p>
            <a:pPr algn="ctr"/>
            <a:endParaRPr lang="pl-PL" dirty="0">
              <a:solidFill>
                <a:srgbClr val="002060"/>
              </a:solidFill>
            </a:endParaRPr>
          </a:p>
          <a:p>
            <a:pPr algn="ctr"/>
            <a:r>
              <a:rPr lang="pl-PL" dirty="0">
                <a:solidFill>
                  <a:srgbClr val="002060"/>
                </a:solidFill>
              </a:rPr>
              <a:t>Wymaga odpowiedniego przygotowania </a:t>
            </a:r>
          </a:p>
          <a:p>
            <a:pPr algn="ctr"/>
            <a:r>
              <a:rPr lang="pl-PL" dirty="0">
                <a:solidFill>
                  <a:srgbClr val="002060"/>
                </a:solidFill>
              </a:rPr>
              <a:t>i poprawnego raportowania danych.</a:t>
            </a:r>
          </a:p>
          <a:p>
            <a:pPr algn="ctr"/>
            <a:endParaRPr lang="pl-PL" dirty="0">
              <a:solidFill>
                <a:srgbClr val="002060"/>
              </a:solidFill>
            </a:endParaRPr>
          </a:p>
          <a:p>
            <a:pPr algn="ctr"/>
            <a:r>
              <a:rPr lang="pl-PL" dirty="0">
                <a:solidFill>
                  <a:srgbClr val="002060"/>
                </a:solidFill>
              </a:rPr>
              <a:t>Trzeba poznać „szczegóły”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9916" y="235407"/>
            <a:ext cx="1639966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615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0707F70-5BB0-C640-B8C7-2AB5056265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39947" y="2410098"/>
            <a:ext cx="9289032" cy="38164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1400"/>
              </a:spcBef>
              <a:buNone/>
            </a:pPr>
            <a:r>
              <a:rPr lang="pl-PL" altLang="pl-PL" sz="2400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I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poziom naukowy lub artystyczny prowadzonej działalności</a:t>
            </a:r>
          </a:p>
          <a:p>
            <a:pPr marL="0" indent="0">
              <a:buNone/>
            </a:pPr>
            <a:endParaRPr 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humanistycznych, dziedziny nauk społecznych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dziedziny nauk teologicznych -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70 %</a:t>
            </a:r>
            <a:endParaRPr 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ścisłych i przyrodniczych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oraz dziedziny nauk medycznych i nauk o zdrowiu –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60 %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inżynieryjnych </a:t>
            </a:r>
            <a:b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technicznych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oraz dziedziny nauk rolniczych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50 %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11654CB-B6B2-8A4E-A141-B868E47B67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5102" y="149004"/>
            <a:ext cx="2191792" cy="1613022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1272094" y="1401986"/>
            <a:ext cx="6773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002060"/>
                </a:solidFill>
              </a:rPr>
              <a:t>Kilka uwag na temat poszczególnych kryteriów</a:t>
            </a:r>
          </a:p>
        </p:txBody>
      </p:sp>
      <p:sp>
        <p:nvSpPr>
          <p:cNvPr id="8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</p:spTree>
    <p:extLst>
      <p:ext uri="{BB962C8B-B14F-4D97-AF65-F5344CB8AC3E}">
        <p14:creationId xmlns:p14="http://schemas.microsoft.com/office/powerpoint/2010/main" val="73071872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EEF8D85B-94D7-4D47-8DE4-C42C71303CD4}"/>
              </a:ext>
            </a:extLst>
          </p:cNvPr>
          <p:cNvSpPr/>
          <p:nvPr/>
        </p:nvSpPr>
        <p:spPr>
          <a:xfrm>
            <a:off x="1379910" y="1834034"/>
            <a:ext cx="5513933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60"/>
              </a:lnSpc>
              <a:spcAft>
                <a:spcPts val="1200"/>
              </a:spcAft>
              <a:defRPr/>
            </a:pPr>
            <a:r>
              <a:rPr lang="pl-PL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 pozostaje bez zmian i co nowego</a:t>
            </a:r>
            <a:endParaRPr 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24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6" name="Prostokąt 5"/>
          <p:cNvSpPr>
            <a:spLocks noChangeArrowheads="1"/>
          </p:cNvSpPr>
          <p:nvPr/>
        </p:nvSpPr>
        <p:spPr bwMode="auto">
          <a:xfrm>
            <a:off x="1307902" y="2554114"/>
            <a:ext cx="871296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 pierwszej ewaluacji będą uwzględniane rozwiązania szczególne dotyczące publikacji z lat 2017 – 2018.</a:t>
            </a:r>
          </a:p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mniej niż 0.8 N</a:t>
            </a:r>
          </a:p>
          <a:p>
            <a:endParaRPr lang="pl-PL" alt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„Stara” punktacja 0 – 50 pkt.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832774" y="5395637"/>
            <a:ext cx="96632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002060"/>
                </a:solidFill>
              </a:rPr>
              <a:t>Uchwała KEN, listy z uczelni …. </a:t>
            </a:r>
            <a:r>
              <a:rPr lang="pl-PL" dirty="0">
                <a:solidFill>
                  <a:srgbClr val="002060"/>
                </a:solidFill>
                <a:sym typeface="Wingdings" panose="05000000000000000000" pitchFamily="2" charset="2"/>
              </a:rPr>
              <a:t></a:t>
            </a:r>
            <a:r>
              <a:rPr lang="pl-PL" dirty="0">
                <a:solidFill>
                  <a:srgbClr val="002060"/>
                </a:solidFill>
              </a:rPr>
              <a:t> ujednolicenie punktacji czasopism</a:t>
            </a:r>
          </a:p>
          <a:p>
            <a:pPr algn="ctr"/>
            <a:r>
              <a:rPr lang="pl-PL" dirty="0">
                <a:solidFill>
                  <a:srgbClr val="C00000"/>
                </a:solidFill>
              </a:rPr>
              <a:t>nie zostało zaakceptowane przez ministerstwo</a:t>
            </a:r>
            <a:r>
              <a:rPr lang="pl-PL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76467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20059165-7A24-784A-98B8-87054B2A7525}"/>
              </a:ext>
            </a:extLst>
          </p:cNvPr>
          <p:cNvSpPr/>
          <p:nvPr/>
        </p:nvSpPr>
        <p:spPr>
          <a:xfrm>
            <a:off x="1451918" y="1906042"/>
            <a:ext cx="7777162" cy="36464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Szczegółowy sposób przyznawania punktów</a:t>
            </a:r>
            <a:b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ramach ewaluacji za poszczególne publikacje </a:t>
            </a:r>
          </a:p>
          <a:p>
            <a:pPr>
              <a:defRPr/>
            </a:pPr>
            <a:endParaRPr lang="pl-PL" b="1" dirty="0">
              <a:solidFill>
                <a:srgbClr val="4F81B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ewaluacji wprowadzono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ograniczenia 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dotyczące uwzględnianych przy ocenie podmiotu: 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liczby publikacji naukowych w danej dyscyplinie, 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liczby publikacji naukowych autorstwa lub współautorstwa poszczególnych pracowników. </a:t>
            </a:r>
          </a:p>
          <a:p>
            <a:pPr>
              <a:defRPr/>
            </a:pPr>
            <a:endParaRPr lang="pl-PL" dirty="0">
              <a:solidFill>
                <a:srgbClr val="4F81B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317" name="Obraz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941" b="19407"/>
          <a:stretch/>
        </p:blipFill>
        <p:spPr bwMode="auto">
          <a:xfrm>
            <a:off x="8148662" y="151185"/>
            <a:ext cx="241300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rostokąt 2"/>
          <p:cNvSpPr/>
          <p:nvPr/>
        </p:nvSpPr>
        <p:spPr>
          <a:xfrm>
            <a:off x="1667942" y="943273"/>
            <a:ext cx="15089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zmian </a:t>
            </a:r>
            <a:endParaRPr lang="pl-PL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1507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1508" name="Prostokąt 1"/>
          <p:cNvSpPr>
            <a:spLocks noChangeArrowheads="1"/>
          </p:cNvSpPr>
          <p:nvPr/>
        </p:nvSpPr>
        <p:spPr bwMode="auto">
          <a:xfrm>
            <a:off x="1373433" y="1629077"/>
            <a:ext cx="68412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 osiągnięć publikacyjnych 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(udziały = sloty publikacyjne)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509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1088" y="3333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Prostokąt 4"/>
          <p:cNvSpPr>
            <a:spLocks noChangeArrowheads="1"/>
          </p:cNvSpPr>
          <p:nvPr/>
        </p:nvSpPr>
        <p:spPr bwMode="auto">
          <a:xfrm>
            <a:off x="1151428" y="2314890"/>
            <a:ext cx="7285266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Liczba publikacji pracownika 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podmiotu, która jest brana pod uwagę </a:t>
            </a:r>
          </a:p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procesie ewaluacji, jest ograniczona przez 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 sloty publikacyjne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które przypadają na każdą osobę prowadzącą działalność naukową. </a:t>
            </a:r>
            <a:endParaRPr lang="en-US" alt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11" name="Prostokąt 5"/>
          <p:cNvSpPr>
            <a:spLocks noChangeArrowheads="1"/>
          </p:cNvSpPr>
          <p:nvPr/>
        </p:nvSpPr>
        <p:spPr bwMode="auto">
          <a:xfrm>
            <a:off x="1061139" y="3483111"/>
            <a:ext cx="75612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Liczba publikacji oznacza sumę udziałów jednostkowych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12" name="pole tekstowe 7"/>
          <p:cNvSpPr txBox="1">
            <a:spLocks noChangeArrowheads="1"/>
          </p:cNvSpPr>
          <p:nvPr/>
        </p:nvSpPr>
        <p:spPr bwMode="auto">
          <a:xfrm>
            <a:off x="998528" y="4104468"/>
            <a:ext cx="82089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dla pracownika nie więcej niż 4*wymiar pracy * % czasu w danej dyscyplinie</a:t>
            </a:r>
          </a:p>
        </p:txBody>
      </p:sp>
      <p:sp>
        <p:nvSpPr>
          <p:cNvPr id="21514" name="pole tekstowe 7"/>
          <p:cNvSpPr txBox="1">
            <a:spLocks noChangeArrowheads="1"/>
          </p:cNvSpPr>
          <p:nvPr/>
        </p:nvSpPr>
        <p:spPr bwMode="auto">
          <a:xfrm>
            <a:off x="977901" y="4443784"/>
            <a:ext cx="58118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dla doktoranta w szkole doktorskiej nie więcej niż 4</a:t>
            </a:r>
          </a:p>
        </p:txBody>
      </p:sp>
      <p:sp>
        <p:nvSpPr>
          <p:cNvPr id="11" name="pole tekstowe 10"/>
          <p:cNvSpPr txBox="1"/>
          <p:nvPr/>
        </p:nvSpPr>
        <p:spPr>
          <a:xfrm>
            <a:off x="875854" y="5367434"/>
            <a:ext cx="94596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002060"/>
                </a:solidFill>
              </a:rPr>
              <a:t>Uchwała KEN, listy z uczelni </a:t>
            </a:r>
            <a:r>
              <a:rPr lang="pl-PL" dirty="0">
                <a:solidFill>
                  <a:srgbClr val="002060"/>
                </a:solidFill>
                <a:sym typeface="Wingdings" panose="05000000000000000000" pitchFamily="2" charset="2"/>
              </a:rPr>
              <a:t></a:t>
            </a:r>
            <a:r>
              <a:rPr lang="pl-PL" dirty="0">
                <a:solidFill>
                  <a:srgbClr val="002060"/>
                </a:solidFill>
              </a:rPr>
              <a:t> uwzględnienie dorobku doktorantów</a:t>
            </a:r>
          </a:p>
          <a:p>
            <a:r>
              <a:rPr lang="pl-PL" dirty="0">
                <a:solidFill>
                  <a:srgbClr val="002060"/>
                </a:solidFill>
              </a:rPr>
              <a:t>spoza szkół doktorskich oraz zwiększenie liczby slotów/autora</a:t>
            </a:r>
          </a:p>
          <a:p>
            <a:pPr algn="ctr"/>
            <a:r>
              <a:rPr lang="pl-PL" dirty="0">
                <a:solidFill>
                  <a:srgbClr val="C00000"/>
                </a:solidFill>
              </a:rPr>
              <a:t>nie zostały zaakceptowane przez ministerstwo</a:t>
            </a:r>
            <a:r>
              <a:rPr lang="pl-PL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667942" y="943273"/>
            <a:ext cx="15089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zmian </a:t>
            </a:r>
            <a:endParaRPr lang="pl-PL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2531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2532" name="Prostokąt 1"/>
          <p:cNvSpPr>
            <a:spLocks noChangeArrowheads="1"/>
          </p:cNvSpPr>
          <p:nvPr/>
        </p:nvSpPr>
        <p:spPr bwMode="auto">
          <a:xfrm>
            <a:off x="1883966" y="1257970"/>
            <a:ext cx="65532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 osiągnięć publikacyjnych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533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7438" y="3333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1163638" y="2520950"/>
            <a:ext cx="8802687" cy="30480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przypadku gdy: 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4*wymiar pracy * % czasu w danej dyscyplinie</a:t>
            </a:r>
          </a:p>
          <a:p>
            <a:pPr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 wszystkich lat z okresu objętego ewaluacją, jest: </a:t>
            </a:r>
          </a:p>
          <a:p>
            <a:pPr>
              <a:defRPr/>
            </a:pPr>
            <a:endParaRPr 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Tx/>
              <a:buAutoNum type="arabicParenR"/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mniejsza niż 1, przyjmuje się, że suma udziałów jednostkowych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wynosi 1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</a:p>
          <a:p>
            <a:pPr marL="457200" indent="-457200">
              <a:buFontTx/>
              <a:buAutoNum type="arabicParenR"/>
              <a:defRPr/>
            </a:pPr>
            <a:endParaRPr 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większa niż 4, przyjmuje się, że suma udziałów jednostkowych 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wynosi 4</a:t>
            </a:r>
            <a:r>
              <a:rPr 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5603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5604" name="Prostokąt 1"/>
          <p:cNvSpPr>
            <a:spLocks noChangeArrowheads="1"/>
          </p:cNvSpPr>
          <p:nvPr/>
        </p:nvSpPr>
        <p:spPr bwMode="auto">
          <a:xfrm>
            <a:off x="1884363" y="785813"/>
            <a:ext cx="65532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 osiągnięć publikacyjnych 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605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7438" y="3333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Prostokąt 2"/>
          <p:cNvSpPr>
            <a:spLocks noChangeArrowheads="1"/>
          </p:cNvSpPr>
          <p:nvPr/>
        </p:nvSpPr>
        <p:spPr bwMode="auto">
          <a:xfrm>
            <a:off x="1096963" y="2152650"/>
            <a:ext cx="84201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Podmiot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otrzyma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za daną publikację określoną liczbę punktów </a:t>
            </a:r>
          </a:p>
          <a:p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jeśli </a:t>
            </a:r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sloty będą uwzględniane w limicie publikacji</a:t>
            </a:r>
            <a:r>
              <a:rPr lang="pl-PL" altLang="pl-PL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altLang="pl-PL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07" name="Prostokąt 3"/>
          <p:cNvSpPr>
            <a:spLocks noChangeArrowheads="1"/>
          </p:cNvSpPr>
          <p:nvPr/>
        </p:nvSpPr>
        <p:spPr bwMode="auto">
          <a:xfrm>
            <a:off x="1092200" y="3524250"/>
            <a:ext cx="9288463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przypadku osoby będącej autorem lub współautorem publikacji może wystąpić przypadek, że 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niektóre sloty tej osoby nie będą mogły być zaliczone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gdyż zostałby 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przekroczony ich limit dla pracownika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pl-PL" alt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oznacza to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że taka publikacja w ogóle nie będzie uwzględniona w ewaluacji, ponieważ podmiot 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taką publikację będzie mógł otrzymać punkty w wysokości odpowiadającej slotom innych współautorów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9699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9700" name="Prostokąt 1"/>
          <p:cNvSpPr>
            <a:spLocks noChangeArrowheads="1"/>
          </p:cNvSpPr>
          <p:nvPr/>
        </p:nvSpPr>
        <p:spPr bwMode="auto">
          <a:xfrm>
            <a:off x="1884363" y="785813"/>
            <a:ext cx="676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Limit publikacji przypadających na podmiot</a:t>
            </a:r>
            <a:endParaRPr lang="en-US" altLang="pl-PL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701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7438" y="3333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Prostokąt 1"/>
          <p:cNvSpPr>
            <a:spLocks noChangeArrowheads="1"/>
          </p:cNvSpPr>
          <p:nvPr/>
        </p:nvSpPr>
        <p:spPr bwMode="auto">
          <a:xfrm>
            <a:off x="1213535" y="2220359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Suma udziałów jednostkowych 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publikacjach naukowych uwzględnianych w ocenie ewaluowanego podmiotu w danej dyscyplinie naukowej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może być większa niż 3-krotność liczby N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alt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213535" y="4263549"/>
            <a:ext cx="89744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Suma udziałów jednostkowych w publikacjach naukowych autorstwa albo współautorstwa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doktorantów</a:t>
            </a:r>
            <a:r>
              <a:rPr 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(ze szkoły doktorskiej)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osób, które nie zostały zaliczone do liczby N </a:t>
            </a:r>
            <a:r>
              <a:rPr 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(ale prowadziły działalność naukową w ramach dyscypliny) i były zatrudnione w okresie objętym ewaluacją w ewaluowanym podmiocie</a:t>
            </a:r>
            <a:br>
              <a:rPr 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może być większa niż 20% 3-krotności liczby N.</a:t>
            </a:r>
            <a:endParaRPr lang="en-US" sz="1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29699" name="pole tekstowe 14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29700" name="Prostokąt 1"/>
          <p:cNvSpPr>
            <a:spLocks noChangeArrowheads="1"/>
          </p:cNvSpPr>
          <p:nvPr/>
        </p:nvSpPr>
        <p:spPr bwMode="auto">
          <a:xfrm>
            <a:off x="1883966" y="1455251"/>
            <a:ext cx="67691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nowej wersji rozporządzenia (wybrane zmiany)</a:t>
            </a:r>
            <a:endParaRPr lang="en-US" alt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701" name="Obraz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7438" y="33338"/>
            <a:ext cx="1968500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Prostokąt 1"/>
          <p:cNvSpPr>
            <a:spLocks noChangeArrowheads="1"/>
          </p:cNvSpPr>
          <p:nvPr/>
        </p:nvSpPr>
        <p:spPr bwMode="auto">
          <a:xfrm>
            <a:off x="1163886" y="2626122"/>
            <a:ext cx="941405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§2 ust. 1 - po wyrazach „rok jej przeprowadzenia” dodaje się wyrazy „ ,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dostępnych </a:t>
            </a:r>
            <a:b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tym systemie w dniu 31 stycznia roku, w którym jest przeprowadzana ewaluacja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endParaRPr lang="pl-PL" alt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§2 ust. 2  - w trakcie ewaluacji Komisja może wezwać ewaluowany podmiot do przedstawienia wskazanych dokumentów w postaci …..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wyznaczonym terminie, jednak nie krótszym niż 7 dni od dnia otrzymania wezwania</a:t>
            </a:r>
            <a:endParaRPr lang="pl-PL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1811958" y="786755"/>
            <a:ext cx="1087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Zmiany</a:t>
            </a:r>
            <a:endParaRPr lang="pl-PL" dirty="0"/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155031" y="4929594"/>
            <a:ext cx="917563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Dotyczy monografii: </a:t>
            </a:r>
          </a:p>
          <a:p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 15 - podniesiono wartość artykułu recenzyjnego do </a:t>
            </a:r>
            <a:r>
              <a:rPr 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…. , przekładu do </a:t>
            </a:r>
            <a:r>
              <a:rPr 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…. i edycji naukowej tekstów źródłowych do </a:t>
            </a:r>
            <a:r>
              <a:rPr 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</a:t>
            </a: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….  wartości punktowej …..</a:t>
            </a:r>
          </a:p>
          <a:p>
            <a:endParaRPr lang="pl-PL" sz="16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dodano - monografia naukowa powstała w wyniku realizacji projektu finansowanego: </a:t>
            </a:r>
          </a:p>
          <a:p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przez </a:t>
            </a:r>
            <a:r>
              <a:rPr lang="pl-PL" sz="1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NCN</a:t>
            </a: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b) przez </a:t>
            </a:r>
            <a:r>
              <a:rPr lang="pl-PL" sz="1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FNP</a:t>
            </a: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c) w ramach </a:t>
            </a:r>
            <a:r>
              <a:rPr lang="pl-PL" sz="16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NPRH</a:t>
            </a: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d) w ramach programu ramowego UE  – </a:t>
            </a:r>
            <a:r>
              <a:rPr 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100%</a:t>
            </a:r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wartości</a:t>
            </a:r>
          </a:p>
        </p:txBody>
      </p:sp>
    </p:spTree>
    <p:extLst>
      <p:ext uri="{BB962C8B-B14F-4D97-AF65-F5344CB8AC3E}">
        <p14:creationId xmlns:p14="http://schemas.microsoft.com/office/powerpoint/2010/main" val="6853818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3795" name="Prostokąt 1"/>
          <p:cNvSpPr>
            <a:spLocks noChangeArrowheads="1"/>
          </p:cNvSpPr>
          <p:nvPr/>
        </p:nvSpPr>
        <p:spPr bwMode="auto">
          <a:xfrm>
            <a:off x="1739900" y="2398713"/>
            <a:ext cx="855345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Jednym z podstawowych założeń ogólnych, jest to, że ocena jest ustalana po </a:t>
            </a:r>
            <a:r>
              <a:rPr lang="pl-PL" altLang="pl-PL" sz="28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podzieleniu</a:t>
            </a:r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sumy punktów (przyznanych podmiotowi w ramach kryterium I) </a:t>
            </a:r>
          </a:p>
          <a:p>
            <a:r>
              <a:rPr lang="pl-PL" altLang="pl-PL" sz="28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przez liczbę N</a:t>
            </a:r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endParaRPr lang="pl-PL" altLang="pl-PL" sz="28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Również bardzo ważne ze względu na możliwe </a:t>
            </a:r>
            <a:r>
              <a:rPr lang="pl-PL" altLang="pl-PL" sz="28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zmniejszenie liczby osiągnięć</a:t>
            </a:r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uwzględnianych przy ewaluacji danego podmiotu  </a:t>
            </a:r>
          </a:p>
        </p:txBody>
      </p:sp>
      <p:sp>
        <p:nvSpPr>
          <p:cNvPr id="33796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pic>
        <p:nvPicPr>
          <p:cNvPr id="33797" name="Obraz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9738" y="177800"/>
            <a:ext cx="3802062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E5346BB-BBA3-7540-B95E-9D2AEE7C91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9871" y="33835"/>
            <a:ext cx="1872208" cy="1872208"/>
          </a:xfrm>
          <a:prstGeom prst="rect">
            <a:avLst/>
          </a:prstGeom>
        </p:spPr>
      </p:pic>
      <p:sp>
        <p:nvSpPr>
          <p:cNvPr id="34818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34822" name="Prostokąt 2"/>
          <p:cNvSpPr>
            <a:spLocks noChangeArrowheads="1"/>
          </p:cNvSpPr>
          <p:nvPr/>
        </p:nvSpPr>
        <p:spPr bwMode="auto">
          <a:xfrm>
            <a:off x="1739900" y="642938"/>
            <a:ext cx="193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warunki </a:t>
            </a:r>
          </a:p>
        </p:txBody>
      </p:sp>
      <p:sp>
        <p:nvSpPr>
          <p:cNvPr id="34823" name="Prostokąt 3"/>
          <p:cNvSpPr>
            <a:spLocks noChangeArrowheads="1"/>
          </p:cNvSpPr>
          <p:nvPr/>
        </p:nvSpPr>
        <p:spPr bwMode="auto">
          <a:xfrm>
            <a:off x="947862" y="3541312"/>
            <a:ext cx="963421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w przypadku każdego pracownika, który: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w okresie objętym ewaluacją był zatrudniony w tym podmiocie przez co najmniej 24 miesiące,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wskazał tę dyscyplinę w oświadczeniu, o którym mowa w art. 343 ust. 7 ustawy,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lang="pl-PL" sz="2000" strike="sngStrik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złożył oświadczenie, o którym mowa w art. 265 ust. 5 ustawy, w jednym z podmiotów, w których był zatrudniony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upoważnił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ewaluowanego podmiotu do wykazania do celów ewaluacji żadnej 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 publikacji naukowych w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tej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dyscyplinie, </a:t>
            </a:r>
          </a:p>
          <a:p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których mowa w §8 pkt 1 albo 3 albo w § 12 ust. 6;</a:t>
            </a:r>
          </a:p>
          <a:p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971856" y="2108585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§17 ust. 8 - sumę udziałów jednostkowych w publikacjach naukowych uwzględnianych w ocenie ewaluowanego podmiotu w ramach danej dyscypliny naukowej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zmniejsza się o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pl-PL" sz="1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trzałka w dół 3">
            <a:extLst>
              <a:ext uri="{FF2B5EF4-FFF2-40B4-BE49-F238E27FC236}">
                <a16:creationId xmlns:a16="http://schemas.microsoft.com/office/drawing/2014/main" id="{A0855173-0228-E340-A623-7820D9731495}"/>
              </a:ext>
            </a:extLst>
          </p:cNvPr>
          <p:cNvSpPr/>
          <p:nvPr/>
        </p:nvSpPr>
        <p:spPr bwMode="auto">
          <a:xfrm>
            <a:off x="2964086" y="6154514"/>
            <a:ext cx="144016" cy="295006"/>
          </a:xfrm>
          <a:prstGeom prst="downArrow">
            <a:avLst/>
          </a:prstGeom>
          <a:solidFill>
            <a:srgbClr val="00206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56141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E5346BB-BBA3-7540-B95E-9D2AEE7C91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9871" y="33835"/>
            <a:ext cx="1872208" cy="1872208"/>
          </a:xfrm>
          <a:prstGeom prst="rect">
            <a:avLst/>
          </a:prstGeom>
        </p:spPr>
      </p:pic>
      <p:sp>
        <p:nvSpPr>
          <p:cNvPr id="34818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34822" name="Prostokąt 2"/>
          <p:cNvSpPr>
            <a:spLocks noChangeArrowheads="1"/>
          </p:cNvSpPr>
          <p:nvPr/>
        </p:nvSpPr>
        <p:spPr bwMode="auto">
          <a:xfrm>
            <a:off x="1739900" y="642938"/>
            <a:ext cx="193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warunki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3BBCC95-5482-744F-BEA0-F89A4EC195B3}"/>
              </a:ext>
            </a:extLst>
          </p:cNvPr>
          <p:cNvSpPr txBox="1"/>
          <p:nvPr/>
        </p:nvSpPr>
        <p:spPr>
          <a:xfrm>
            <a:off x="1215950" y="1813653"/>
            <a:ext cx="6356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ważne sprawdzanie N0 w świetle §17.8 oraz §8.1 pkt 1-3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2AC44D7-0701-EF42-A231-7326EAD8683C}"/>
              </a:ext>
            </a:extLst>
          </p:cNvPr>
          <p:cNvSpPr txBox="1"/>
          <p:nvPr/>
        </p:nvSpPr>
        <p:spPr>
          <a:xfrm>
            <a:off x="1091878" y="2698130"/>
            <a:ext cx="92890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8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§17.8 pkt d </a:t>
            </a:r>
          </a:p>
          <a:p>
            <a:pPr algn="l"/>
            <a:r>
              <a:rPr lang="pl-PL" sz="18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….nie upoważnił ewaluowanego podmiotu do wykazania do celów ewaluacji żadnej z publikacji naukowych w danej dyscyplinie, o których mowa w §8 pkt 1 albo 3 albo w § 12 ust. 6;</a:t>
            </a:r>
            <a:endParaRPr lang="pl-PL" sz="1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37D75DF4-7D43-F14D-983E-29942374865A}"/>
              </a:ext>
            </a:extLst>
          </p:cNvPr>
          <p:cNvSpPr txBox="1"/>
          <p:nvPr/>
        </p:nvSpPr>
        <p:spPr>
          <a:xfrm>
            <a:off x="991293" y="4340749"/>
            <a:ext cx="852552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l-PL" sz="18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 8. </a:t>
            </a:r>
          </a:p>
          <a:p>
            <a:pPr algn="l"/>
            <a:r>
              <a:rPr lang="pl-PL" sz="18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</a:t>
            </a:r>
            <a:r>
              <a:rPr lang="pl-PL" sz="18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artykułów naukowych </a:t>
            </a:r>
            <a:r>
              <a:rPr lang="pl-PL" sz="18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opublikowanych w czasopismach naukowych i w recenzowanych materiałach …. </a:t>
            </a:r>
            <a:r>
              <a:rPr lang="pl-PL" sz="18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zamieszczonych w wykazie tych czasopism </a:t>
            </a:r>
            <a:r>
              <a:rPr lang="pl-PL" sz="18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……..;</a:t>
            </a:r>
          </a:p>
          <a:p>
            <a:pPr algn="l"/>
            <a:r>
              <a:rPr lang="pl-PL" sz="18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artykułów naukowych opublikowanych w czasopismach naukowych niezamieszczonych w wykazie czasopism;</a:t>
            </a:r>
          </a:p>
          <a:p>
            <a:pPr algn="l"/>
            <a:r>
              <a:rPr lang="pl-PL" sz="18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 </a:t>
            </a:r>
            <a:r>
              <a:rPr lang="pl-PL" sz="1800" b="0" i="0" u="none" strike="noStrike" baseline="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monografii naukowych wydanych przez wydawnictwa zamieszczone w wykazie tych wydawnictw</a:t>
            </a:r>
            <a:r>
              <a:rPr lang="pl-PL" sz="1800" b="0" i="0" u="none" strike="noStrike" baseline="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…….</a:t>
            </a:r>
            <a:endParaRPr lang="pl-PL" sz="1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trzałka w lewo i prawo 5">
            <a:extLst>
              <a:ext uri="{FF2B5EF4-FFF2-40B4-BE49-F238E27FC236}">
                <a16:creationId xmlns:a16="http://schemas.microsoft.com/office/drawing/2014/main" id="{8A7E94A2-D9E5-A042-9CB2-8168E416045F}"/>
              </a:ext>
            </a:extLst>
          </p:cNvPr>
          <p:cNvSpPr/>
          <p:nvPr/>
        </p:nvSpPr>
        <p:spPr bwMode="auto">
          <a:xfrm rot="5400000">
            <a:off x="5076333" y="4033469"/>
            <a:ext cx="684076" cy="180020"/>
          </a:xfrm>
          <a:prstGeom prst="leftRightArrow">
            <a:avLst/>
          </a:prstGeom>
          <a:solidFill>
            <a:srgbClr val="00206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4572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77750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E5346BB-BBA3-7540-B95E-9D2AEE7C91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9871" y="33835"/>
            <a:ext cx="1872208" cy="1872208"/>
          </a:xfrm>
          <a:prstGeom prst="rect">
            <a:avLst/>
          </a:prstGeom>
        </p:spPr>
      </p:pic>
      <p:sp>
        <p:nvSpPr>
          <p:cNvPr id="34818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34822" name="Prostokąt 2"/>
          <p:cNvSpPr>
            <a:spLocks noChangeArrowheads="1"/>
          </p:cNvSpPr>
          <p:nvPr/>
        </p:nvSpPr>
        <p:spPr bwMode="auto">
          <a:xfrm>
            <a:off x="1739900" y="642938"/>
            <a:ext cx="193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warunki </a:t>
            </a:r>
          </a:p>
        </p:txBody>
      </p:sp>
      <p:sp>
        <p:nvSpPr>
          <p:cNvPr id="34823" name="Prostokąt 3"/>
          <p:cNvSpPr>
            <a:spLocks noChangeArrowheads="1"/>
          </p:cNvSpPr>
          <p:nvPr/>
        </p:nvSpPr>
        <p:spPr bwMode="auto">
          <a:xfrm>
            <a:off x="961245" y="3036764"/>
            <a:ext cx="9382125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w przypadku każdego pracownika, który: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w okresie objętym ewaluacją był zatrudniony w tym podmiocie na jednym ze stanowisk, o których mowa w § 11 ust. 1 pkt 3, przez co najmniej 24 miesiące,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wskazał tę dyscyplinę w oświadczeniu, o którym mowa w art. 343 ust. 7 ustawy,</a:t>
            </a:r>
          </a:p>
          <a:p>
            <a:r>
              <a:rPr lang="pl-PL" sz="2000" strike="dblStrik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nie złożył oświadczenia, o którym mowa w art. 265 ust. 5 ustawy, w żadnym z podmiotów, w których był zatrudniony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był zaliczony do liczby N w co najmniej jednej z dyscyplin wskazanych </a:t>
            </a:r>
            <a:b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oświadczeniu, o którym mowa w art. 343 ust. 7 ustawy, w żadnym z podmiotów, </a:t>
            </a:r>
            <a:b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których był zatrudniony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Prostokąt 1"/>
          <p:cNvSpPr/>
          <p:nvPr/>
        </p:nvSpPr>
        <p:spPr>
          <a:xfrm>
            <a:off x="961245" y="1871535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§17 ust. 8 - sumę udziałów jednostkowych w publikacjach naukowych uwzględnianych w ocenie ewaluowanego podmiotu w ramach danej dyscypliny naukowej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zmniejsza się o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pl-PL" sz="1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8635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E5346BB-BBA3-7540-B95E-9D2AEE7C91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9871" y="33835"/>
            <a:ext cx="1872208" cy="1872208"/>
          </a:xfrm>
          <a:prstGeom prst="rect">
            <a:avLst/>
          </a:prstGeom>
        </p:spPr>
      </p:pic>
      <p:sp>
        <p:nvSpPr>
          <p:cNvPr id="34818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34822" name="Prostokąt 2"/>
          <p:cNvSpPr>
            <a:spLocks noChangeArrowheads="1"/>
          </p:cNvSpPr>
          <p:nvPr/>
        </p:nvSpPr>
        <p:spPr bwMode="auto">
          <a:xfrm>
            <a:off x="1739900" y="642938"/>
            <a:ext cx="193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warunki </a:t>
            </a:r>
          </a:p>
        </p:txBody>
      </p:sp>
      <p:sp>
        <p:nvSpPr>
          <p:cNvPr id="34823" name="Prostokąt 3"/>
          <p:cNvSpPr>
            <a:spLocks noChangeArrowheads="1"/>
          </p:cNvSpPr>
          <p:nvPr/>
        </p:nvSpPr>
        <p:spPr bwMode="auto">
          <a:xfrm>
            <a:off x="943276" y="2935143"/>
            <a:ext cx="9382125" cy="1969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w każdej dyscyplinie naukowej, w ramach której podmiot ten prowadzi działalność naukową, w przypadku każdego pracownika, który: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w okresie objętym ewaluacją był zatrudniony w tym podmiocie na jednym ze stanowisk, o których mowa w § 11 ust. 1 pkt 3, przez co najmniej 24 miesiące;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złożył oświadczenia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 którym mowa w art. 343 ust. 7 ustawy 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1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1200" dirty="0">
                <a:solidFill>
                  <a:srgbClr val="002060"/>
                </a:solidFill>
              </a:rPr>
              <a:t>oświadczenie o dziedzinie i dyscyplinie)</a:t>
            </a:r>
          </a:p>
        </p:txBody>
      </p:sp>
      <p:sp>
        <p:nvSpPr>
          <p:cNvPr id="2" name="Prostokąt 1"/>
          <p:cNvSpPr/>
          <p:nvPr/>
        </p:nvSpPr>
        <p:spPr>
          <a:xfrm>
            <a:off x="943276" y="1655980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§17 ust. 9 - sumę udziałów jednostkowych w publikacjach naukowych uwzględnianych w ocenie ewaluowanego podmiotu w ramach danej dyscypliny naukowej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zmniejsza się o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pl-PL" sz="1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943276" y="5087627"/>
            <a:ext cx="934765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Przepisów ust. 8 i 9 (o zmniejszeniu udziałów) nie stosuje się w przypadku pracowników, którzy w okresie objętym ewaluacją: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korzystali z urlopu bezpłatnego, ……… łącznie przez co najmniej 24 miesiące,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lub przez co najmniej połowę okresu zatrudnienia w ewaluowanym podmiocie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679427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E5346BB-BBA3-7540-B95E-9D2AEE7C91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9871" y="33835"/>
            <a:ext cx="1872208" cy="1872208"/>
          </a:xfrm>
          <a:prstGeom prst="rect">
            <a:avLst/>
          </a:prstGeom>
        </p:spPr>
      </p:pic>
      <p:sp>
        <p:nvSpPr>
          <p:cNvPr id="34818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34822" name="Prostokąt 2"/>
          <p:cNvSpPr>
            <a:spLocks noChangeArrowheads="1"/>
          </p:cNvSpPr>
          <p:nvPr/>
        </p:nvSpPr>
        <p:spPr bwMode="auto">
          <a:xfrm>
            <a:off x="1739900" y="642938"/>
            <a:ext cx="193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warunki </a:t>
            </a:r>
          </a:p>
        </p:txBody>
      </p:sp>
      <p:sp>
        <p:nvSpPr>
          <p:cNvPr id="4" name="Prostokąt 3"/>
          <p:cNvSpPr/>
          <p:nvPr/>
        </p:nvSpPr>
        <p:spPr>
          <a:xfrm>
            <a:off x="1082476" y="1670422"/>
            <a:ext cx="92677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 18 ust. 2: 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Łączną ocenę za publikacje naukowe uwzględniane w ocenie ewaluowanego podmiotu w ramach danej dyscypliny naukowej ustala się jako sumę wartości punktowych udziałów jednostkowych w tych publikacjach, ustalonych zgodnie z przepisem ust. 1,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zaokrągloną w górę do liczby całkowitej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082476" y="3542630"/>
            <a:ext cx="87849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Jak uwzględniać tzw. osiągnięcia resztkowe tj. gdy do wypełnienia limitu 4 dla autora i 3N dla dyscypliny pozostał ułamek slotu, a kolejna publikacja (osiągnięcie) przekracza ten limit?</a:t>
            </a:r>
          </a:p>
        </p:txBody>
      </p:sp>
      <p:sp>
        <p:nvSpPr>
          <p:cNvPr id="7" name="Prostokąt 6"/>
          <p:cNvSpPr/>
          <p:nvPr/>
        </p:nvSpPr>
        <p:spPr>
          <a:xfrm>
            <a:off x="1019870" y="5110138"/>
            <a:ext cx="85063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Propozycja KEN: jeżeli po uwzględnieniu ostatniego udziału suma przekroczy dopuszczalny limit (4 dla autora, 3N dla dyscypliny), uwzględnia się odpowiedni ułamek ostatniego udziału -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została zaakceptowana przez ministerstwo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337794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4819" name="pole tekstowe 2"/>
          <p:cNvSpPr txBox="1">
            <a:spLocks noChangeArrowheads="1"/>
          </p:cNvSpPr>
          <p:nvPr/>
        </p:nvSpPr>
        <p:spPr bwMode="auto">
          <a:xfrm>
            <a:off x="6789738" y="7091363"/>
            <a:ext cx="3886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</a:t>
            </a:r>
          </a:p>
        </p:txBody>
      </p:sp>
      <p:sp>
        <p:nvSpPr>
          <p:cNvPr id="4" name="Prostokąt 3"/>
          <p:cNvSpPr/>
          <p:nvPr/>
        </p:nvSpPr>
        <p:spPr>
          <a:xfrm>
            <a:off x="1019870" y="2482106"/>
            <a:ext cx="926779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Patenty</a:t>
            </a:r>
          </a:p>
          <a:p>
            <a:endParaRPr 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§19 dodano ust. 3 - do celów ewaluacji przyjmuje się, że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datą przyznania patentu lub prawa ochronnego na wzór użytkowy jest data ich ogłoszenia w „Wiadomościach Urzędu Patentowego”, w „Europejskim Biuletynie Urzędowym”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lub w innej równoważnej publikacji za granicą. W przypadku dwóch lub więcej dat przyjmuje się datę najwcześniejszą.</a:t>
            </a:r>
          </a:p>
        </p:txBody>
      </p:sp>
      <p:sp>
        <p:nvSpPr>
          <p:cNvPr id="11" name="Prostokąt 1"/>
          <p:cNvSpPr>
            <a:spLocks noChangeArrowheads="1"/>
          </p:cNvSpPr>
          <p:nvPr/>
        </p:nvSpPr>
        <p:spPr bwMode="auto">
          <a:xfrm>
            <a:off x="1883966" y="941774"/>
            <a:ext cx="676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nowej wersji rozporządzenia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2593" y="537890"/>
            <a:ext cx="1660162" cy="166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9261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11654CB-B6B2-8A4E-A141-B868E47B67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5102" y="149004"/>
            <a:ext cx="2191792" cy="1613022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1272094" y="1401986"/>
            <a:ext cx="6773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002060"/>
                </a:solidFill>
              </a:rPr>
              <a:t>Kilka uwag na temat poszczególnych kryteriów</a:t>
            </a:r>
          </a:p>
        </p:txBody>
      </p:sp>
      <p:sp>
        <p:nvSpPr>
          <p:cNvPr id="7" name="pole tekstowe 2"/>
          <p:cNvSpPr txBox="1">
            <a:spLocks noChangeArrowheads="1"/>
          </p:cNvSpPr>
          <p:nvPr/>
        </p:nvSpPr>
        <p:spPr bwMode="auto">
          <a:xfrm>
            <a:off x="6731004" y="7091363"/>
            <a:ext cx="39379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</a:t>
            </a:r>
          </a:p>
        </p:txBody>
      </p:sp>
      <p:sp>
        <p:nvSpPr>
          <p:cNvPr id="10" name="Symbol zastępczy zawartości 2">
            <a:extLst>
              <a:ext uri="{FF2B5EF4-FFF2-40B4-BE49-F238E27FC236}">
                <a16:creationId xmlns:a16="http://schemas.microsoft.com/office/drawing/2014/main" id="{70707F70-5BB0-C640-B8C7-2AB5056265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39947" y="2410098"/>
            <a:ext cx="9289032" cy="38164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1400"/>
              </a:spcBef>
              <a:buNone/>
            </a:pPr>
            <a:r>
              <a:rPr lang="pl-PL" altLang="pl-PL" sz="2400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II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efekty finansowe badań naukowych</a:t>
            </a:r>
            <a:endParaRPr lang="pl-PL" alt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humanistycznych, dziedziny nauk społecznych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dziedziny nauk teologicznych -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10 %</a:t>
            </a:r>
            <a:endParaRPr 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ścisłych i przyrodniczych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oraz dziedziny nauk medycznych i nauk o zdrowiu –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20 %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inżynieryjnych </a:t>
            </a:r>
            <a:b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technicznych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oraz dziedziny nauk rolniczych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35 %</a:t>
            </a:r>
          </a:p>
        </p:txBody>
      </p:sp>
    </p:spTree>
    <p:extLst>
      <p:ext uri="{BB962C8B-B14F-4D97-AF65-F5344CB8AC3E}">
        <p14:creationId xmlns:p14="http://schemas.microsoft.com/office/powerpoint/2010/main" val="58074787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4" name="Prostokąt 3"/>
          <p:cNvSpPr/>
          <p:nvPr/>
        </p:nvSpPr>
        <p:spPr>
          <a:xfrm>
            <a:off x="1163886" y="3130178"/>
            <a:ext cx="92677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 22 ust. 1: 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pkt. 1 dodano lit. c w brzmieniu: </a:t>
            </a:r>
          </a:p>
          <a:p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przez Fundację na rzecz Nauki Polskiej</a:t>
            </a:r>
          </a:p>
          <a:p>
            <a:endParaRPr lang="pl-PL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pkt 2 otrzymuje brzmienie: 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finansowanych w ramach </a:t>
            </a:r>
            <a:r>
              <a:rPr lang="pl-P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NPRH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współfinansowanych w trybie konkursowym ze środków, o których mowa w art. 365 pkt 10 i 12 ustawy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(NAWA, </a:t>
            </a:r>
            <a:r>
              <a:rPr lang="pl-P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NCN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1" name="Prostokąt 1"/>
          <p:cNvSpPr>
            <a:spLocks noChangeArrowheads="1"/>
          </p:cNvSpPr>
          <p:nvPr/>
        </p:nvSpPr>
        <p:spPr bwMode="auto">
          <a:xfrm>
            <a:off x="1667942" y="941774"/>
            <a:ext cx="676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nowej wersji rozporządzenia (wybrane zmiany)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Pieniądze, Euro, Zysk, Waluty, Dolar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16428" y="33834"/>
            <a:ext cx="2252514" cy="225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2"/>
          <p:cNvSpPr txBox="1">
            <a:spLocks noChangeArrowheads="1"/>
          </p:cNvSpPr>
          <p:nvPr/>
        </p:nvSpPr>
        <p:spPr bwMode="auto">
          <a:xfrm>
            <a:off x="6731004" y="7091363"/>
            <a:ext cx="39379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</a:t>
            </a:r>
          </a:p>
        </p:txBody>
      </p:sp>
      <p:sp>
        <p:nvSpPr>
          <p:cNvPr id="2" name="Prostokąt 1"/>
          <p:cNvSpPr/>
          <p:nvPr/>
        </p:nvSpPr>
        <p:spPr>
          <a:xfrm>
            <a:off x="1235894" y="2348909"/>
            <a:ext cx="6408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Dotyczy oceny efektów finansowych badań naukowych ….</a:t>
            </a:r>
          </a:p>
        </p:txBody>
      </p:sp>
    </p:spTree>
    <p:extLst>
      <p:ext uri="{BB962C8B-B14F-4D97-AF65-F5344CB8AC3E}">
        <p14:creationId xmlns:p14="http://schemas.microsoft.com/office/powerpoint/2010/main" val="241252426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4" name="Prostokąt 3"/>
          <p:cNvSpPr/>
          <p:nvPr/>
        </p:nvSpPr>
        <p:spPr>
          <a:xfrm>
            <a:off x="1019870" y="2410098"/>
            <a:ext cx="9267794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 22 ust. 2: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 ocenie efektów finansowych badań naukowych i prac rozwojowych uwzględnia się: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środki finansowe przyznane ewaluowanemu podmiotowi na realizację projektów, 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których mowa w ust. 1 pkt 1 i 2, w których:</a:t>
            </a:r>
          </a:p>
          <a:p>
            <a:pPr marL="457200" indent="-457200">
              <a:spcAft>
                <a:spcPts val="600"/>
              </a:spcAft>
              <a:buAutoNum type="alphaLcParenR"/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osoba, o której mowa w § 11 ust. 1 pkt 1 albo 2, albo osoba, która w okresie objętym ewaluacją była zatrudniona w tym podmiocie na jednym ze stanowisk, 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których mowa w § 11 ust. 1 pkt 3, </a:t>
            </a:r>
            <a:r>
              <a:rPr lang="pl-PL" sz="2000" strike="dblStrike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wskazała daną dyscyplinę naukową w oświadczeniu, o którym mowa w art. 343 ust. 7 ustawy,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jest albo była kierownikiem: projektu ….., zespołu badawczego …..</a:t>
            </a:r>
          </a:p>
        </p:txBody>
      </p:sp>
      <p:sp>
        <p:nvSpPr>
          <p:cNvPr id="11" name="Prostokąt 1"/>
          <p:cNvSpPr>
            <a:spLocks noChangeArrowheads="1"/>
          </p:cNvSpPr>
          <p:nvPr/>
        </p:nvSpPr>
        <p:spPr bwMode="auto">
          <a:xfrm>
            <a:off x="1811958" y="941774"/>
            <a:ext cx="676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nowej wersji rozporządzenia (wybrane zmiany)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 descr="Pieniądze, Euro, Zysk, Waluty, Dolar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16428" y="33834"/>
            <a:ext cx="2252514" cy="225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2"/>
          <p:cNvSpPr txBox="1">
            <a:spLocks noChangeArrowheads="1"/>
          </p:cNvSpPr>
          <p:nvPr/>
        </p:nvSpPr>
        <p:spPr bwMode="auto">
          <a:xfrm>
            <a:off x="6731004" y="7091363"/>
            <a:ext cx="39379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</a:t>
            </a:r>
          </a:p>
        </p:txBody>
      </p:sp>
    </p:spTree>
    <p:extLst>
      <p:ext uri="{BB962C8B-B14F-4D97-AF65-F5344CB8AC3E}">
        <p14:creationId xmlns:p14="http://schemas.microsoft.com/office/powerpoint/2010/main" val="340079099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4" name="Prostokąt 3"/>
          <p:cNvSpPr/>
          <p:nvPr/>
        </p:nvSpPr>
        <p:spPr>
          <a:xfrm>
            <a:off x="1091878" y="2986162"/>
            <a:ext cx="9267794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 ocenie efektów finansowych badań naukowych i prac rozwojowych uwzględnia się:</a:t>
            </a:r>
          </a:p>
          <a:p>
            <a:pPr>
              <a:spcAft>
                <a:spcPts val="600"/>
              </a:spcAft>
            </a:pPr>
            <a:r>
              <a:rPr lang="pl-PL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środki </a:t>
            </a:r>
            <a:r>
              <a:rPr lang="pl-PL" sz="28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finansowe przyznane </a:t>
            </a:r>
            <a:r>
              <a:rPr lang="pl-PL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okresie objętym ewaluacją !</a:t>
            </a:r>
          </a:p>
        </p:txBody>
      </p:sp>
      <p:sp>
        <p:nvSpPr>
          <p:cNvPr id="11" name="Prostokąt 1"/>
          <p:cNvSpPr>
            <a:spLocks noChangeArrowheads="1"/>
          </p:cNvSpPr>
          <p:nvPr/>
        </p:nvSpPr>
        <p:spPr bwMode="auto">
          <a:xfrm>
            <a:off x="1883966" y="941774"/>
            <a:ext cx="676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Bez zmian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626" name="Picture 2" descr="Pieniądze, Euro, Zysk, Waluty, Dolar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16428" y="33834"/>
            <a:ext cx="2252514" cy="225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2"/>
          <p:cNvSpPr txBox="1">
            <a:spLocks noChangeArrowheads="1"/>
          </p:cNvSpPr>
          <p:nvPr/>
        </p:nvSpPr>
        <p:spPr bwMode="auto">
          <a:xfrm>
            <a:off x="6731004" y="7091363"/>
            <a:ext cx="39379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</a:t>
            </a:r>
          </a:p>
        </p:txBody>
      </p:sp>
    </p:spTree>
    <p:extLst>
      <p:ext uri="{BB962C8B-B14F-4D97-AF65-F5344CB8AC3E}">
        <p14:creationId xmlns:p14="http://schemas.microsoft.com/office/powerpoint/2010/main" val="352162050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3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564486" y="7090618"/>
            <a:ext cx="39892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III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1272094" y="1401986"/>
            <a:ext cx="6773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002060"/>
                </a:solidFill>
              </a:rPr>
              <a:t>Kilka uwag na temat poszczególnych kryteriów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947862" y="6370538"/>
            <a:ext cx="9059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mimo to może być ważne, ze względu na możliwe zmniejszenie różnic w kryterium I </a:t>
            </a:r>
            <a:r>
              <a:rPr lang="pl-PL" sz="20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II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765" y="197435"/>
            <a:ext cx="2188654" cy="1615580"/>
          </a:xfrm>
          <a:prstGeom prst="rect">
            <a:avLst/>
          </a:prstGeom>
        </p:spPr>
      </p:pic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70707F70-5BB0-C640-B8C7-2AB5056265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91878" y="2106806"/>
            <a:ext cx="9289032" cy="40111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ts val="1400"/>
              </a:spcBef>
              <a:buNone/>
            </a:pPr>
            <a:r>
              <a:rPr lang="pl-PL" altLang="pl-PL" sz="2400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Kryterium III</a:t>
            </a:r>
            <a:r>
              <a:rPr lang="pl-PL" alt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wpływ działalności naukowej na funkcjonowanie społeczeństwa i gospodarki </a:t>
            </a:r>
            <a:endParaRPr lang="pl-PL" alt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humanistycznych, dziedziny nauk społecznych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dziedziny nauk teologicznych -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20 %</a:t>
            </a:r>
            <a:endParaRPr lang="pl-PL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ścisłych i przyrodniczych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oraz dziedziny nauk medycznych i nauk o zdrowiu –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20 %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Dyscypliny naukowe należące do dziedziny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nauk inżynieryjnych </a:t>
            </a:r>
            <a:b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technicznych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oraz dziedziny nauk rolniczych </a:t>
            </a:r>
            <a:r>
              <a:rPr lang="pl-PL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pl-PL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15 %</a:t>
            </a:r>
          </a:p>
        </p:txBody>
      </p:sp>
    </p:spTree>
    <p:extLst>
      <p:ext uri="{BB962C8B-B14F-4D97-AF65-F5344CB8AC3E}">
        <p14:creationId xmlns:p14="http://schemas.microsoft.com/office/powerpoint/2010/main" val="391809348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564486" y="7090618"/>
            <a:ext cx="39892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III</a:t>
            </a:r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374441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Duże zmiany !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068" y="321866"/>
            <a:ext cx="2200275" cy="161925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235894" y="2122066"/>
            <a:ext cx="8568952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dodano w §23: </a:t>
            </a:r>
          </a:p>
          <a:p>
            <a:pPr>
              <a:spcAft>
                <a:spcPts val="12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„1a. Ewaluowany podmiot zamieszcza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dowody wpływu w terminie do dnia 15 stycznia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roku, w którym jest przeprowadzana ewaluacja, w systemie teleinformatycznym udostępnionym przez ministra</a:t>
            </a:r>
          </a:p>
          <a:p>
            <a:pPr>
              <a:spcAft>
                <a:spcPts val="12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1b.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Dowody wpływu, w liczbie nie większej niż 5 na jeden opis wpływu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zamieszcza się jako oddzielne pliki zapisane w jednym z następujących formatów danych: .pdf, .mp3, .mp4, .mpeg4 lub .</a:t>
            </a:r>
            <a:r>
              <a:rPr lang="pl-P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avi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Wielkość jednego pliku nie może przekraczać 500 megabajtów</a:t>
            </a:r>
          </a:p>
          <a:p>
            <a:pPr>
              <a:spcAft>
                <a:spcPts val="12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5a. W przypadku przedstawienia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większej liczby opisów wpływu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 ocenie są uwzględniane opisy w liczbie wynikającej z ust. 3 i 4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zgodnie z ich kolejnością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wskazaną przez ewaluowany podmiot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systemie POL-on </a:t>
            </a:r>
          </a:p>
        </p:txBody>
      </p:sp>
    </p:spTree>
    <p:extLst>
      <p:ext uri="{BB962C8B-B14F-4D97-AF65-F5344CB8AC3E}">
        <p14:creationId xmlns:p14="http://schemas.microsoft.com/office/powerpoint/2010/main" val="303193200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564486" y="7090618"/>
            <a:ext cx="39892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III</a:t>
            </a:r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374441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Przypomnienie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068" y="321866"/>
            <a:ext cx="2200275" cy="161925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235894" y="1855008"/>
            <a:ext cx="856895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§23 ust. 7 wersja poprzednia: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ramach oceny wpływu działalności naukowej na funkcjonowanie społeczeństwa i gospodarki przyznaje się: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100 pkt – za opis wpływu o międzynarodowym zasięgu i znaczeniu;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70 pkt – za opis wpływu o krajowym zasięgu i znaczeniu;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 40 pkt – za opis wpływu o regionalnym zasięgu i znaczeniu;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4) 20 pkt – za opis wpływu o lokalnym zasięgu i znaczeniu;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5) 0 pkt – za opis wpływu bez znaczenia albo sporządzony na podstawie dowodu wpływu niewskazującego jednoznacznie na związek między wynikami badań naukowych …..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909237" y="5794474"/>
            <a:ext cx="5822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 gdy zasięg i znaczenie są różnej wagi</a:t>
            </a:r>
          </a:p>
        </p:txBody>
      </p:sp>
    </p:spTree>
    <p:extLst>
      <p:ext uri="{BB962C8B-B14F-4D97-AF65-F5344CB8AC3E}">
        <p14:creationId xmlns:p14="http://schemas.microsoft.com/office/powerpoint/2010/main" val="1002612249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564486" y="7090618"/>
            <a:ext cx="39892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III</a:t>
            </a:r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374441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Duże zmiany !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068" y="321866"/>
            <a:ext cx="2200275" cy="161925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235894" y="2122066"/>
            <a:ext cx="8568952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§23 ust. 7: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„7. W ramach oceny opisu wpływu przyznaje się punkty za: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zasięg wpływu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wpływu o międzynarodowym zasięgu,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wpływu o krajowym zasięgu,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wpływu o regionalnym zasięgu,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wpływu o lokalnym zasięgu,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wpływu o marginalnym zasięgu albo gdy opis wpływu został sporządzony na podstawie dowodu wpływu, który nie wykazuje żadnego związku między wynikami badań naukowych …….</a:t>
            </a:r>
          </a:p>
        </p:txBody>
      </p:sp>
    </p:spTree>
    <p:extLst>
      <p:ext uri="{BB962C8B-B14F-4D97-AF65-F5344CB8AC3E}">
        <p14:creationId xmlns:p14="http://schemas.microsoft.com/office/powerpoint/2010/main" val="1299819276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564486" y="7090618"/>
            <a:ext cx="39892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III</a:t>
            </a:r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374441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Duże zmiany !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068" y="321866"/>
            <a:ext cx="2200275" cy="161925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235894" y="2122066"/>
            <a:ext cx="856895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§23 ust. 7: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„7. W ramach oceny opisu wpływu przyznaje się punkty za: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znaczenie wpływu: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wpływu o przełomowym znaczeniu,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wpływu o istotnym znaczeniu,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wpływu o ograniczonym znaczeniu,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d)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wpływu o znikomym znaczeniu  albo gdy opis wpływu został sporządzony na podstawie dowodu wpływu, który nie wykazuje żadnego związku między wynikami badań naukowych …….</a:t>
            </a:r>
          </a:p>
        </p:txBody>
      </p:sp>
    </p:spTree>
    <p:extLst>
      <p:ext uri="{BB962C8B-B14F-4D97-AF65-F5344CB8AC3E}">
        <p14:creationId xmlns:p14="http://schemas.microsoft.com/office/powerpoint/2010/main" val="215287831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564486" y="7090618"/>
            <a:ext cx="39892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III</a:t>
            </a:r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374441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Duże zmiany !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068" y="321866"/>
            <a:ext cx="2200275" cy="161925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091878" y="1834034"/>
            <a:ext cx="907300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§23 dodano ust. 7a: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„7a. Ocena opisu wpływu: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jest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sumą liczby punktów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przyznanych opisowi wpływu za zasięg wpływu i za znaczenie wpływu;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wynosi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przyznania opisowi wpływu 0 pkt za zasięg wpływu lub za znaczenie wpływu;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3) wynosi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 przypadku gdy opis wpływu nie ma żadnego związku z badaniami naukowymi lub pracami rozwojowymi prowadzonymi w ewaluowanym podmiocie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ramach danej dyscypliny naukowej; 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4) wynosi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 pkt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 każdy brakujący opis wpływu – w przypadku przedstawienia do oceny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mniejszej liczby opisów 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wpływu niż liczba wynikająca z ust. 3, </a:t>
            </a:r>
          </a:p>
        </p:txBody>
      </p:sp>
    </p:spTree>
    <p:extLst>
      <p:ext uri="{BB962C8B-B14F-4D97-AF65-F5344CB8AC3E}">
        <p14:creationId xmlns:p14="http://schemas.microsoft.com/office/powerpoint/2010/main" val="3144899106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564486" y="7090618"/>
            <a:ext cx="39892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III</a:t>
            </a:r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374441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Duże zmiany !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8068" y="321866"/>
            <a:ext cx="2200275" cy="161925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1091878" y="2410098"/>
            <a:ext cx="9073008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§23 ust. 8:</a:t>
            </a: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Ocena opisu wpływu, o której mowa w ust. 7a pkt 1, jest zwiększana o </a:t>
            </a: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20% </a:t>
            </a:r>
            <a:b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(zamiast 20 pkt) w przypadku, gdy interdyscyplinarność badań naukowych lub prac rozwojowych miała kluczowe znaczenie dla powstania danego wpływu</a:t>
            </a:r>
            <a:r>
              <a:rPr lang="pl-PL" dirty="0"/>
              <a:t>. </a:t>
            </a: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2E0CF74-C870-B241-ACD2-345A7485F18D}"/>
              </a:ext>
            </a:extLst>
          </p:cNvPr>
          <p:cNvSpPr/>
          <p:nvPr/>
        </p:nvSpPr>
        <p:spPr>
          <a:xfrm>
            <a:off x="1091878" y="4485984"/>
            <a:ext cx="9073008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pl-P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MNiSW</a:t>
            </a:r>
            <a:endParaRPr 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przygotowuje informację/instrukcję/poradnik dotyczącą raportowania osiągnięć</a:t>
            </a:r>
            <a:b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 kryterium III </a:t>
            </a:r>
          </a:p>
        </p:txBody>
      </p:sp>
    </p:spTree>
    <p:extLst>
      <p:ext uri="{BB962C8B-B14F-4D97-AF65-F5344CB8AC3E}">
        <p14:creationId xmlns:p14="http://schemas.microsoft.com/office/powerpoint/2010/main" val="212694793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3744416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Inne zmiany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1019870" y="2554114"/>
            <a:ext cx="943304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Dotyczą: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wyłaniania kategorii A+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badań naukowych lub prac rozwojowych na rzecz obronności i bezpieczeństwa państwa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udział czasu pracy osoby prowadzącej działalność naukową w danej dyscyplinie naukowej w 2017 r. ustala się według stanu na dzień 31 grudnia 2018 r</a:t>
            </a:r>
            <a:r>
              <a:rPr 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779" y="70642"/>
            <a:ext cx="1639966" cy="1475360"/>
          </a:xfrm>
          <a:prstGeom prst="rect">
            <a:avLst/>
          </a:prstGeom>
        </p:spPr>
      </p:pic>
      <p:sp>
        <p:nvSpPr>
          <p:cNvPr id="9" name="pole tekstowe 14"/>
          <p:cNvSpPr txBox="1">
            <a:spLocks noChangeArrowheads="1"/>
          </p:cNvSpPr>
          <p:nvPr/>
        </p:nvSpPr>
        <p:spPr bwMode="auto">
          <a:xfrm>
            <a:off x="7749601" y="7090618"/>
            <a:ext cx="2912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</p:spTree>
    <p:extLst>
      <p:ext uri="{BB962C8B-B14F-4D97-AF65-F5344CB8AC3E}">
        <p14:creationId xmlns:p14="http://schemas.microsoft.com/office/powerpoint/2010/main" val="4109721156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5976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Kilka dodatkowych uwag </a:t>
            </a:r>
            <a:r>
              <a:rPr lang="pl-PL" altLang="pl-PL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(zamiast podsumowania)</a:t>
            </a:r>
            <a:endParaRPr lang="en-US" altLang="pl-PL" sz="1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779" y="70642"/>
            <a:ext cx="1639966" cy="1475360"/>
          </a:xfrm>
          <a:prstGeom prst="rect">
            <a:avLst/>
          </a:prstGeom>
        </p:spPr>
      </p:pic>
      <p:sp>
        <p:nvSpPr>
          <p:cNvPr id="7" name="Prostokąt 1"/>
          <p:cNvSpPr>
            <a:spLocks noChangeArrowheads="1"/>
          </p:cNvSpPr>
          <p:nvPr/>
        </p:nvSpPr>
        <p:spPr bwMode="auto">
          <a:xfrm>
            <a:off x="1595934" y="2842146"/>
            <a:ext cx="763284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Mechanizmy doboru publikacji, które ostatecznie zostaną uwzględnione w procesie ewaluacji są na tyle złożone, że zdecydowano o wprowadzeniu do systemu ewaluacji </a:t>
            </a:r>
            <a:r>
              <a:rPr lang="pl-PL" altLang="pl-PL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algorytmu optymalizującego</a:t>
            </a:r>
            <a:r>
              <a:rPr lang="pl-PL" altLang="pl-PL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</p:txBody>
      </p:sp>
      <p:sp>
        <p:nvSpPr>
          <p:cNvPr id="9" name="pole tekstowe 14"/>
          <p:cNvSpPr txBox="1">
            <a:spLocks noChangeArrowheads="1"/>
          </p:cNvSpPr>
          <p:nvPr/>
        </p:nvSpPr>
        <p:spPr bwMode="auto">
          <a:xfrm>
            <a:off x="7749601" y="7090618"/>
            <a:ext cx="2912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</p:spTree>
    <p:extLst>
      <p:ext uri="{BB962C8B-B14F-4D97-AF65-F5344CB8AC3E}">
        <p14:creationId xmlns:p14="http://schemas.microsoft.com/office/powerpoint/2010/main" val="673488487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5976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Kilka dodatkowych uwag </a:t>
            </a:r>
            <a:r>
              <a:rPr lang="pl-PL" altLang="pl-PL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(zamiast podsumowania)</a:t>
            </a:r>
            <a:endParaRPr lang="en-US" altLang="pl-PL" sz="1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779" y="70642"/>
            <a:ext cx="1639966" cy="1475360"/>
          </a:xfrm>
          <a:prstGeom prst="rect">
            <a:avLst/>
          </a:prstGeom>
        </p:spPr>
      </p:pic>
      <p:sp>
        <p:nvSpPr>
          <p:cNvPr id="9" name="Prostokąt 1"/>
          <p:cNvSpPr>
            <a:spLocks noChangeArrowheads="1"/>
          </p:cNvSpPr>
          <p:nvPr/>
        </p:nvSpPr>
        <p:spPr bwMode="auto">
          <a:xfrm>
            <a:off x="1451918" y="2122066"/>
            <a:ext cx="7939088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Wynik zastosowania algorytmu to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 jest ostateczna decyzja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pl-PL" alt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Rektor, Dyrektor,  Kierownik podmiotu, w terminie 21 dni od dnia otrzymania opracowanej z wykorzystaniem algorytmu zoptymalizowanej listy osiągnięć, może bowiem złożyć wniosek o uwzględnienie w ewaluacji innych osiągnięć, niż te wybrane w wyniku zastosowania algorytmu optymalizującego. 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1451918" y="5055553"/>
            <a:ext cx="3728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Trzeba być przygotowanym !</a:t>
            </a:r>
          </a:p>
        </p:txBody>
      </p:sp>
      <p:sp>
        <p:nvSpPr>
          <p:cNvPr id="10" name="pole tekstowe 14"/>
          <p:cNvSpPr txBox="1">
            <a:spLocks noChangeArrowheads="1"/>
          </p:cNvSpPr>
          <p:nvPr/>
        </p:nvSpPr>
        <p:spPr bwMode="auto">
          <a:xfrm>
            <a:off x="7749601" y="7090618"/>
            <a:ext cx="2912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</p:spTree>
    <p:extLst>
      <p:ext uri="{BB962C8B-B14F-4D97-AF65-F5344CB8AC3E}">
        <p14:creationId xmlns:p14="http://schemas.microsoft.com/office/powerpoint/2010/main" val="2958960672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2604046" y="893952"/>
            <a:ext cx="5976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AGH system </a:t>
            </a:r>
            <a:endParaRPr lang="en-US" altLang="pl-PL" sz="1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pole tekstowe 14"/>
          <p:cNvSpPr txBox="1">
            <a:spLocks noChangeArrowheads="1"/>
          </p:cNvSpPr>
          <p:nvPr/>
        </p:nvSpPr>
        <p:spPr bwMode="auto">
          <a:xfrm>
            <a:off x="7749601" y="7090618"/>
            <a:ext cx="2912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DD4C92D-55E6-AE41-AF88-4F5D3986F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286" y="432248"/>
            <a:ext cx="2952328" cy="1236654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88D78820-0A18-B642-B024-413DB5E51CA9}"/>
              </a:ext>
            </a:extLst>
          </p:cNvPr>
          <p:cNvSpPr/>
          <p:nvPr/>
        </p:nvSpPr>
        <p:spPr>
          <a:xfrm>
            <a:off x="2892078" y="1662753"/>
            <a:ext cx="4464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Jacek Kmiecik, Centrum Rozwiązań Informatycznych AGH</a:t>
            </a:r>
            <a:endParaRPr lang="pl-PL" sz="1400" dirty="0">
              <a:solidFill>
                <a:srgbClr val="00206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74EE982-CC42-264E-B5F6-4BBD9C158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078" y="2289964"/>
            <a:ext cx="5588581" cy="468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659945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5976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Kilka dodatkowych uwag </a:t>
            </a:r>
            <a:r>
              <a:rPr lang="pl-PL" altLang="pl-PL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(zamiast podsumowania)</a:t>
            </a:r>
            <a:endParaRPr lang="en-US" altLang="pl-PL" sz="1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734" y="434926"/>
            <a:ext cx="1639966" cy="1475360"/>
          </a:xfrm>
          <a:prstGeom prst="rect">
            <a:avLst/>
          </a:prstGeom>
        </p:spPr>
      </p:pic>
      <p:sp>
        <p:nvSpPr>
          <p:cNvPr id="9" name="Prostokąt 1"/>
          <p:cNvSpPr>
            <a:spLocks noChangeArrowheads="1"/>
          </p:cNvSpPr>
          <p:nvPr/>
        </p:nvSpPr>
        <p:spPr bwMode="auto">
          <a:xfrm>
            <a:off x="1379910" y="2353218"/>
            <a:ext cx="864096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altLang="pl-PL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OPI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udostępni do testowania software (demo) do przeprowadzenia ewaluacji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przewidywany termin grudzień 2020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będzie zawierać rzeczywiste dane (na dzień oddania do testów)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będą różne poziomy dostępu</a:t>
            </a:r>
          </a:p>
        </p:txBody>
      </p:sp>
      <p:sp>
        <p:nvSpPr>
          <p:cNvPr id="10" name="pole tekstowe 14"/>
          <p:cNvSpPr txBox="1">
            <a:spLocks noChangeArrowheads="1"/>
          </p:cNvSpPr>
          <p:nvPr/>
        </p:nvSpPr>
        <p:spPr bwMode="auto">
          <a:xfrm>
            <a:off x="7749601" y="7090618"/>
            <a:ext cx="2912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</p:spTree>
    <p:extLst>
      <p:ext uri="{BB962C8B-B14F-4D97-AF65-F5344CB8AC3E}">
        <p14:creationId xmlns:p14="http://schemas.microsoft.com/office/powerpoint/2010/main" val="2095685157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518941"/>
            <a:ext cx="5976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Kilka dodatkowych uwag  - SEDN</a:t>
            </a:r>
            <a:endParaRPr lang="en-US" altLang="pl-PL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1779" y="70642"/>
            <a:ext cx="1639966" cy="1475360"/>
          </a:xfrm>
          <a:prstGeom prst="rect">
            <a:avLst/>
          </a:prstGeom>
        </p:spPr>
      </p:pic>
      <p:sp>
        <p:nvSpPr>
          <p:cNvPr id="10" name="pole tekstowe 14"/>
          <p:cNvSpPr txBox="1">
            <a:spLocks noChangeArrowheads="1"/>
          </p:cNvSpPr>
          <p:nvPr/>
        </p:nvSpPr>
        <p:spPr bwMode="auto">
          <a:xfrm>
            <a:off x="7749601" y="7090618"/>
            <a:ext cx="2912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F30CE43-657D-7043-AAF7-4D19B3A5D4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701" y="4440765"/>
            <a:ext cx="2001578" cy="100692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8CA214AF-8F3A-8940-B117-2ED317744E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3199" y="1690069"/>
            <a:ext cx="2895525" cy="1473827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024ED10-4DC4-CA40-A5D8-6886E492B4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9569" y="1257970"/>
            <a:ext cx="3236433" cy="1342324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A650A571-304B-8F4C-8324-F9B32E23878D}"/>
              </a:ext>
            </a:extLst>
          </p:cNvPr>
          <p:cNvSpPr txBox="1"/>
          <p:nvPr/>
        </p:nvSpPr>
        <p:spPr>
          <a:xfrm>
            <a:off x="5628382" y="2496961"/>
            <a:ext cx="31702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solidFill>
                  <a:srgbClr val="002060"/>
                </a:solidFill>
              </a:rPr>
              <a:t>SEDN – wprowadzenie - prezentacja</a:t>
            </a: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410B798A-A3AA-F44E-8DBE-D2F3DD770B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8851" y="3603053"/>
            <a:ext cx="2939903" cy="1273958"/>
          </a:xfrm>
          <a:prstGeom prst="rect">
            <a:avLst/>
          </a:prstGeom>
        </p:spPr>
      </p:pic>
      <p:sp>
        <p:nvSpPr>
          <p:cNvPr id="18" name="Prostokąt 17">
            <a:extLst>
              <a:ext uri="{FF2B5EF4-FFF2-40B4-BE49-F238E27FC236}">
                <a16:creationId xmlns:a16="http://schemas.microsoft.com/office/drawing/2014/main" id="{252BAF1F-FD3B-AD49-8D80-F90210A18DFB}"/>
              </a:ext>
            </a:extLst>
          </p:cNvPr>
          <p:cNvSpPr/>
          <p:nvPr/>
        </p:nvSpPr>
        <p:spPr>
          <a:xfrm>
            <a:off x="5628382" y="4830954"/>
            <a:ext cx="38892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SEDN - wprowadzenie - pytania i odpowiedzi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0FC44FEC-A240-1D44-BE0D-D2B0ED8470DF}"/>
              </a:ext>
            </a:extLst>
          </p:cNvPr>
          <p:cNvSpPr/>
          <p:nvPr/>
        </p:nvSpPr>
        <p:spPr>
          <a:xfrm>
            <a:off x="1438393" y="6079931"/>
            <a:ext cx="78039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 err="1">
                <a:solidFill>
                  <a:srgbClr val="002060"/>
                </a:solidFill>
              </a:rPr>
              <a:t>https</a:t>
            </a:r>
            <a:r>
              <a:rPr lang="pl-PL" sz="1400" dirty="0">
                <a:solidFill>
                  <a:srgbClr val="002060"/>
                </a:solidFill>
              </a:rPr>
              <a:t>://</a:t>
            </a:r>
            <a:r>
              <a:rPr lang="pl-PL" sz="1400" dirty="0" err="1">
                <a:solidFill>
                  <a:srgbClr val="002060"/>
                </a:solidFill>
              </a:rPr>
              <a:t>szkolenia.opi.org.pl</a:t>
            </a:r>
            <a:r>
              <a:rPr lang="pl-PL" sz="1400" dirty="0">
                <a:solidFill>
                  <a:srgbClr val="002060"/>
                </a:solidFill>
              </a:rPr>
              <a:t>/szkolenie/sedn/</a:t>
            </a:r>
            <a:r>
              <a:rPr lang="pl-PL" sz="1400" dirty="0" err="1">
                <a:solidFill>
                  <a:srgbClr val="002060"/>
                </a:solidFill>
              </a:rPr>
              <a:t>system-ewaluacji-dorobku-naukowego-wprowadzenie</a:t>
            </a:r>
            <a:r>
              <a:rPr lang="pl-PL" sz="1400" dirty="0">
                <a:solidFill>
                  <a:srgbClr val="002060"/>
                </a:solidFill>
              </a:rPr>
              <a:t>/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234BA51-7744-5447-B417-342E36F5EECE}"/>
              </a:ext>
            </a:extLst>
          </p:cNvPr>
          <p:cNvSpPr/>
          <p:nvPr/>
        </p:nvSpPr>
        <p:spPr>
          <a:xfrm>
            <a:off x="5615760" y="2835515"/>
            <a:ext cx="27488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https://youtu.be/4vEjND_7ax8</a:t>
            </a:r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1787CDDA-F8E0-8C47-BFB2-D12A60AE3FA4}"/>
              </a:ext>
            </a:extLst>
          </p:cNvPr>
          <p:cNvSpPr/>
          <p:nvPr/>
        </p:nvSpPr>
        <p:spPr>
          <a:xfrm>
            <a:off x="5628382" y="5169508"/>
            <a:ext cx="27845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/>
              </a:rPr>
              <a:t>https://youtu.be/MADarssr-UU</a:t>
            </a:r>
            <a:endParaRPr lang="pl-PL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409037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7749601" y="7090618"/>
            <a:ext cx="2912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5976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Kilka dodatkowych uwag </a:t>
            </a:r>
            <a:r>
              <a:rPr lang="pl-PL" altLang="pl-PL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(zamiast podsumowania)</a:t>
            </a:r>
            <a:endParaRPr lang="en-US" altLang="pl-PL" sz="1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779" y="70642"/>
            <a:ext cx="1639966" cy="1475360"/>
          </a:xfrm>
          <a:prstGeom prst="rect">
            <a:avLst/>
          </a:prstGeom>
        </p:spPr>
      </p:pic>
      <p:sp>
        <p:nvSpPr>
          <p:cNvPr id="10" name="Prostokąt 1"/>
          <p:cNvSpPr>
            <a:spLocks noChangeArrowheads="1"/>
          </p:cNvSpPr>
          <p:nvPr/>
        </p:nvSpPr>
        <p:spPr bwMode="auto">
          <a:xfrm>
            <a:off x="1739900" y="2491571"/>
            <a:ext cx="842493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Wszystkie osiągnięcia uwzględniane w ewaluacji </a:t>
            </a:r>
          </a:p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muszą mieć merytoryczny związek z badaniami naukowymi prowadzonymi w danym podmiocie w danej dyscyplinie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endParaRPr lang="pl-PL" altLang="pl-PL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Komisja Ewaluacji Nauki została wyposażona w kompetencje weryfikacji przedstawianych osiągnięć. </a:t>
            </a:r>
          </a:p>
        </p:txBody>
      </p:sp>
    </p:spTree>
    <p:extLst>
      <p:ext uri="{BB962C8B-B14F-4D97-AF65-F5344CB8AC3E}">
        <p14:creationId xmlns:p14="http://schemas.microsoft.com/office/powerpoint/2010/main" val="4248943276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7749601" y="7090618"/>
            <a:ext cx="2912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  <p:sp>
        <p:nvSpPr>
          <p:cNvPr id="8" name="Prostokąt 1"/>
          <p:cNvSpPr>
            <a:spLocks noChangeArrowheads="1"/>
          </p:cNvSpPr>
          <p:nvPr/>
        </p:nvSpPr>
        <p:spPr bwMode="auto">
          <a:xfrm>
            <a:off x="1883966" y="941774"/>
            <a:ext cx="59766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Kilka dodatkowych uwag </a:t>
            </a:r>
            <a:r>
              <a:rPr lang="pl-PL" altLang="pl-PL" sz="1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(zamiast podsumowania)</a:t>
            </a:r>
            <a:endParaRPr lang="en-US" altLang="pl-PL" sz="1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1779" y="70642"/>
            <a:ext cx="1639966" cy="1475360"/>
          </a:xfrm>
          <a:prstGeom prst="rect">
            <a:avLst/>
          </a:prstGeom>
        </p:spPr>
      </p:pic>
      <p:sp>
        <p:nvSpPr>
          <p:cNvPr id="7" name="Prostokąt 3"/>
          <p:cNvSpPr>
            <a:spLocks noChangeArrowheads="1"/>
          </p:cNvSpPr>
          <p:nvPr/>
        </p:nvSpPr>
        <p:spPr bwMode="auto">
          <a:xfrm>
            <a:off x="1019175" y="2028607"/>
            <a:ext cx="938212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 sytuacji, gdy artykuł naukowy 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jest opublikowany w czasopiśmie do którego została przypisana dyscyplina naukowa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w której ten artykuł jest zgłaszany na potrzeby ewaluacji, artykuł ten jest automatycznie uznawany za zgodny z ewaluowaną dyscypliną, </a:t>
            </a:r>
            <a:b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 nie weryfikuje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</a:p>
        </p:txBody>
      </p:sp>
      <p:sp>
        <p:nvSpPr>
          <p:cNvPr id="9" name="Prostokąt 4"/>
          <p:cNvSpPr>
            <a:spLocks noChangeArrowheads="1"/>
          </p:cNvSpPr>
          <p:nvPr/>
        </p:nvSpPr>
        <p:spPr bwMode="auto">
          <a:xfrm>
            <a:off x="1019175" y="3965830"/>
            <a:ext cx="885698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Gdy artykuł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opublikowano w czasopiśmie naukowym, do którego nie została przypisana dana dyscyplina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na potrzeby której dany artykuł jest zgłaszany do ewaluacji, wtedy </a:t>
            </a:r>
            <a:r>
              <a:rPr lang="pl-PL" altLang="pl-PL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KEN ma możliwość zweryfikowania</a:t>
            </a:r>
            <a:r>
              <a:rPr lang="pl-PL" altLang="pl-PL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związku merytorycznego takiego artykułu z deklarowaną dyscypliną. </a:t>
            </a:r>
          </a:p>
        </p:txBody>
      </p:sp>
    </p:spTree>
    <p:extLst>
      <p:ext uri="{BB962C8B-B14F-4D97-AF65-F5344CB8AC3E}">
        <p14:creationId xmlns:p14="http://schemas.microsoft.com/office/powerpoint/2010/main" val="2742826811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564486" y="7090618"/>
            <a:ext cx="39892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III</a:t>
            </a:r>
          </a:p>
        </p:txBody>
      </p:sp>
      <p:pic>
        <p:nvPicPr>
          <p:cNvPr id="13317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4900" y="50939"/>
            <a:ext cx="1954156" cy="1954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2E884090-A0DD-AB4B-918C-1CB15968FB6C}"/>
              </a:ext>
            </a:extLst>
          </p:cNvPr>
          <p:cNvSpPr/>
          <p:nvPr/>
        </p:nvSpPr>
        <p:spPr bwMode="auto">
          <a:xfrm>
            <a:off x="7065963" y="5414963"/>
            <a:ext cx="3406775" cy="903287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chemeClr val="accent3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101600" dir="2700000" algn="ctr" rotWithShape="0">
              <a:schemeClr val="bg2">
                <a:alpha val="72000"/>
              </a:schemeClr>
            </a:outerShdw>
          </a:effectLst>
        </p:spPr>
        <p:txBody>
          <a:bodyPr lIns="45720" rIns="45720">
            <a:spAutoFit/>
          </a:bodyPr>
          <a:lstStyle/>
          <a:p>
            <a:pPr eaLnBrk="1">
              <a:defRPr/>
            </a:pPr>
            <a:endParaRPr lang="pl-PL"/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3A06CF89-788C-7942-AFFE-6403B49ECB0E}"/>
              </a:ext>
            </a:extLst>
          </p:cNvPr>
          <p:cNvSpPr/>
          <p:nvPr/>
        </p:nvSpPr>
        <p:spPr bwMode="auto">
          <a:xfrm>
            <a:off x="7008813" y="4329113"/>
            <a:ext cx="2603500" cy="904875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chemeClr val="accent3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101600" dir="2700000" algn="ctr" rotWithShape="0">
              <a:schemeClr val="bg2">
                <a:alpha val="72000"/>
              </a:schemeClr>
            </a:outerShdw>
          </a:effectLst>
        </p:spPr>
        <p:txBody>
          <a:bodyPr lIns="45720" rIns="45720">
            <a:spAutoFit/>
          </a:bodyPr>
          <a:lstStyle/>
          <a:p>
            <a:pPr eaLnBrk="1">
              <a:defRPr/>
            </a:pPr>
            <a:endParaRPr lang="pl-PL"/>
          </a:p>
        </p:txBody>
      </p:sp>
      <p:sp>
        <p:nvSpPr>
          <p:cNvPr id="7" name="Prostokąt zaokrąglony 6">
            <a:extLst>
              <a:ext uri="{FF2B5EF4-FFF2-40B4-BE49-F238E27FC236}">
                <a16:creationId xmlns:a16="http://schemas.microsoft.com/office/drawing/2014/main" id="{3FBF25E9-CF4A-6C45-932D-E45A4B02B2E5}"/>
              </a:ext>
            </a:extLst>
          </p:cNvPr>
          <p:cNvSpPr/>
          <p:nvPr/>
        </p:nvSpPr>
        <p:spPr bwMode="auto">
          <a:xfrm>
            <a:off x="7008813" y="3273425"/>
            <a:ext cx="2927350" cy="903288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chemeClr val="accent3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101600" dir="2700000" algn="ctr" rotWithShape="0">
              <a:schemeClr val="bg2">
                <a:alpha val="72000"/>
              </a:schemeClr>
            </a:outerShdw>
          </a:effectLst>
        </p:spPr>
        <p:txBody>
          <a:bodyPr lIns="45720" rIns="45720">
            <a:spAutoFit/>
          </a:bodyPr>
          <a:lstStyle/>
          <a:p>
            <a:pPr eaLnBrk="1">
              <a:defRPr/>
            </a:pPr>
            <a:endParaRPr lang="pl-PL"/>
          </a:p>
        </p:txBody>
      </p:sp>
      <p:sp>
        <p:nvSpPr>
          <p:cNvPr id="8" name="Prostokąt zaokrąglony 7">
            <a:extLst>
              <a:ext uri="{FF2B5EF4-FFF2-40B4-BE49-F238E27FC236}">
                <a16:creationId xmlns:a16="http://schemas.microsoft.com/office/drawing/2014/main" id="{CE9DC10B-F6CB-4C41-B599-0E470E6480C1}"/>
              </a:ext>
            </a:extLst>
          </p:cNvPr>
          <p:cNvSpPr/>
          <p:nvPr/>
        </p:nvSpPr>
        <p:spPr bwMode="auto">
          <a:xfrm>
            <a:off x="1163811" y="3469522"/>
            <a:ext cx="5400675" cy="262255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chemeClr val="accent3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101600" dir="2700000" algn="ctr" rotWithShape="0">
              <a:schemeClr val="bg2">
                <a:alpha val="72000"/>
              </a:schemeClr>
            </a:outerShdw>
          </a:effectLst>
        </p:spPr>
        <p:txBody>
          <a:bodyPr lIns="45720" rIns="45720">
            <a:spAutoFit/>
          </a:bodyPr>
          <a:lstStyle/>
          <a:p>
            <a:pPr eaLnBrk="1">
              <a:defRPr/>
            </a:pPr>
            <a:endParaRPr lang="pl-PL"/>
          </a:p>
        </p:txBody>
      </p:sp>
      <p:sp>
        <p:nvSpPr>
          <p:cNvPr id="9" name="Prostokąt 2">
            <a:hlinkClick r:id="rId2"/>
            <a:extLst>
              <a:ext uri="{FF2B5EF4-FFF2-40B4-BE49-F238E27FC236}">
                <a16:creationId xmlns:a16="http://schemas.microsoft.com/office/drawing/2014/main" id="{6CCA0997-3920-2F47-AB94-903E6343A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400" y="6873875"/>
            <a:ext cx="18002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0" name="pole tekstowe 1">
            <a:extLst>
              <a:ext uri="{FF2B5EF4-FFF2-40B4-BE49-F238E27FC236}">
                <a16:creationId xmlns:a16="http://schemas.microsoft.com/office/drawing/2014/main" id="{0E2C3000-7EEB-AC48-94B4-EB7A3D537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800" y="825500"/>
            <a:ext cx="5602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Rektorska komisja ds. ewaluacji (RKE)</a:t>
            </a:r>
          </a:p>
        </p:txBody>
      </p:sp>
      <p:sp>
        <p:nvSpPr>
          <p:cNvPr id="11" name="Prostokąt 2">
            <a:extLst>
              <a:ext uri="{FF2B5EF4-FFF2-40B4-BE49-F238E27FC236}">
                <a16:creationId xmlns:a16="http://schemas.microsoft.com/office/drawing/2014/main" id="{63BFB484-CF47-2841-BA5E-8E987F9EF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2263" y="1833563"/>
            <a:ext cx="763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Kim jesteśmy i czym będziemy się zajmować?</a:t>
            </a:r>
          </a:p>
        </p:txBody>
      </p:sp>
      <p:sp>
        <p:nvSpPr>
          <p:cNvPr id="12" name="Prostokąt 4">
            <a:extLst>
              <a:ext uri="{FF2B5EF4-FFF2-40B4-BE49-F238E27FC236}">
                <a16:creationId xmlns:a16="http://schemas.microsoft.com/office/drawing/2014/main" id="{45BD0D22-A28E-6249-84F5-95F2D2E4D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186" y="3669547"/>
            <a:ext cx="47799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dr hab. inż. Janusz Gajda (</a:t>
            </a:r>
            <a:r>
              <a:rPr lang="pl-PL" altLang="pl-PL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WEAiiIB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 hab. inż. Natalia </a:t>
            </a:r>
            <a:r>
              <a:rPr lang="pl-PL" altLang="pl-PL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Iwaszczuk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prof. AGH (WZ) </a:t>
            </a:r>
          </a:p>
          <a:p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dr hab. inż. Zbigniew Kąkol (</a:t>
            </a:r>
            <a:r>
              <a:rPr lang="pl-PL" altLang="pl-PL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WFiIS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 hab. inż. Marcin </a:t>
            </a:r>
            <a:r>
              <a:rPr lang="pl-PL" altLang="pl-PL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Ligas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prof. AGH (</a:t>
            </a:r>
            <a:r>
              <a:rPr lang="pl-PL" altLang="pl-PL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WGGiIŚ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dr hab. inż. Jacek Matyszkiewicz (</a:t>
            </a:r>
            <a:r>
              <a:rPr lang="pl-PL" altLang="pl-PL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WGGiOŚ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dr hab. inż. Konrad Świerczek (</a:t>
            </a:r>
            <a:r>
              <a:rPr lang="pl-PL" altLang="pl-PL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WEiP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prof. dr hab. inż. Katarzyna Zakrzewska (</a:t>
            </a:r>
            <a:r>
              <a:rPr lang="pl-PL" altLang="pl-PL" sz="18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WIEiT</a:t>
            </a:r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pl-PL" altLang="pl-PL" sz="1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przedstawiciel doktorantów </a:t>
            </a:r>
          </a:p>
        </p:txBody>
      </p:sp>
      <p:sp>
        <p:nvSpPr>
          <p:cNvPr id="13" name="Prostokąt 6">
            <a:extLst>
              <a:ext uri="{FF2B5EF4-FFF2-40B4-BE49-F238E27FC236}">
                <a16:creationId xmlns:a16="http://schemas.microsoft.com/office/drawing/2014/main" id="{1DA5DC37-A7E1-B64E-963E-5E4D7807C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900" y="2641600"/>
            <a:ext cx="65674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Prorektor ds. Nauki prof. dr hab. inż. Marek Gorgoń (WEAiiIB) </a:t>
            </a:r>
          </a:p>
        </p:txBody>
      </p:sp>
      <p:sp>
        <p:nvSpPr>
          <p:cNvPr id="14" name="Prostokąt 7">
            <a:extLst>
              <a:ext uri="{FF2B5EF4-FFF2-40B4-BE49-F238E27FC236}">
                <a16:creationId xmlns:a16="http://schemas.microsoft.com/office/drawing/2014/main" id="{BC06885C-E0B2-8B46-B2E1-EC27D580E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5176" y="3371850"/>
            <a:ext cx="26701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Centrum Obsługi Nauki (CON)</a:t>
            </a:r>
          </a:p>
          <a:p>
            <a:r>
              <a:rPr lang="pl-PL" altLang="pl-PL" sz="1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dyrektor Lidia Krawentek</a:t>
            </a:r>
          </a:p>
          <a:p>
            <a:r>
              <a:rPr lang="pl-PL" altLang="pl-PL" sz="1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podzespół wspierający ewaluację</a:t>
            </a:r>
          </a:p>
        </p:txBody>
      </p:sp>
      <p:sp>
        <p:nvSpPr>
          <p:cNvPr id="15" name="Prostokąt 11">
            <a:extLst>
              <a:ext uri="{FF2B5EF4-FFF2-40B4-BE49-F238E27FC236}">
                <a16:creationId xmlns:a16="http://schemas.microsoft.com/office/drawing/2014/main" id="{1790D5C9-DA10-C448-8065-52961675C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288" y="4519613"/>
            <a:ext cx="23415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Biblioteka Głowna AGH (BG)</a:t>
            </a:r>
          </a:p>
          <a:p>
            <a:r>
              <a:rPr lang="pl-PL" altLang="pl-PL" sz="1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dyrektor Maria Garczyńska</a:t>
            </a:r>
          </a:p>
        </p:txBody>
      </p:sp>
      <p:sp>
        <p:nvSpPr>
          <p:cNvPr id="16" name="Prostokąt 9">
            <a:extLst>
              <a:ext uri="{FF2B5EF4-FFF2-40B4-BE49-F238E27FC236}">
                <a16:creationId xmlns:a16="http://schemas.microsoft.com/office/drawing/2014/main" id="{60C3765D-A0C1-574D-9004-7ECCBECC9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8201" y="5575300"/>
            <a:ext cx="31726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Zespół wspierający system informatyczny</a:t>
            </a:r>
          </a:p>
          <a:p>
            <a:r>
              <a:rPr lang="pl-PL" altLang="pl-PL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 - dyrektor dr Grzegorz Król,</a:t>
            </a:r>
          </a:p>
          <a:p>
            <a:r>
              <a:rPr lang="pl-PL" altLang="pl-PL" sz="1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Jacek Kmiecik, … </a:t>
            </a:r>
          </a:p>
        </p:txBody>
      </p:sp>
    </p:spTree>
    <p:extLst>
      <p:ext uri="{BB962C8B-B14F-4D97-AF65-F5344CB8AC3E}">
        <p14:creationId xmlns:p14="http://schemas.microsoft.com/office/powerpoint/2010/main" val="1957543675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13315" name="pole tekstowe 14"/>
          <p:cNvSpPr txBox="1">
            <a:spLocks noChangeArrowheads="1"/>
          </p:cNvSpPr>
          <p:nvPr/>
        </p:nvSpPr>
        <p:spPr bwMode="auto">
          <a:xfrm>
            <a:off x="6564486" y="7090618"/>
            <a:ext cx="398923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 Kryterium III</a:t>
            </a:r>
          </a:p>
        </p:txBody>
      </p:sp>
      <p:pic>
        <p:nvPicPr>
          <p:cNvPr id="13317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2938" y="33338"/>
            <a:ext cx="24130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rostokąt 2">
            <a:extLst>
              <a:ext uri="{FF2B5EF4-FFF2-40B4-BE49-F238E27FC236}">
                <a16:creationId xmlns:a16="http://schemas.microsoft.com/office/drawing/2014/main" id="{83591189-23AB-5042-9461-2C7C20AB1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0722" y="1618010"/>
            <a:ext cx="763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Kim jesteśmy i czym będziemy się zajmować?</a:t>
            </a:r>
          </a:p>
        </p:txBody>
      </p:sp>
      <p:sp>
        <p:nvSpPr>
          <p:cNvPr id="6" name="Prostokąt zaokrąglony 8">
            <a:extLst>
              <a:ext uri="{FF2B5EF4-FFF2-40B4-BE49-F238E27FC236}">
                <a16:creationId xmlns:a16="http://schemas.microsoft.com/office/drawing/2014/main" id="{D7A6B5E7-6E6F-1F48-BD57-4E635C4E1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509" y="3040410"/>
            <a:ext cx="1871663" cy="4079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algn="ctr">
            <a:solidFill>
              <a:srgbClr val="00206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r>
              <a:rPr lang="pl-PL" altLang="pl-PL"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Zakres działań</a:t>
            </a:r>
          </a:p>
        </p:txBody>
      </p:sp>
      <p:sp>
        <p:nvSpPr>
          <p:cNvPr id="7" name="Prostokąt zaokrąglony 16">
            <a:extLst>
              <a:ext uri="{FF2B5EF4-FFF2-40B4-BE49-F238E27FC236}">
                <a16:creationId xmlns:a16="http://schemas.microsoft.com/office/drawing/2014/main" id="{8EDBF24A-E54A-114F-A00C-ED68EDBE0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2244" y="3799885"/>
            <a:ext cx="1036637" cy="4079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algn="ctr">
            <a:solidFill>
              <a:srgbClr val="00206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r>
              <a:rPr lang="pl-PL" altLang="pl-PL"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AGH</a:t>
            </a:r>
          </a:p>
        </p:txBody>
      </p:sp>
      <p:sp>
        <p:nvSpPr>
          <p:cNvPr id="8" name="Prostokąt zaokrąglony 17">
            <a:extLst>
              <a:ext uri="{FF2B5EF4-FFF2-40B4-BE49-F238E27FC236}">
                <a16:creationId xmlns:a16="http://schemas.microsoft.com/office/drawing/2014/main" id="{AF17BF30-CE03-E54C-A423-CCB1D9009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2244" y="4797425"/>
            <a:ext cx="2160587" cy="4095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algn="ctr">
            <a:solidFill>
              <a:srgbClr val="00206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/>
            <a:r>
              <a:rPr lang="pl-PL" altLang="pl-PL"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wydziały/dyscypliny</a:t>
            </a:r>
          </a:p>
        </p:txBody>
      </p:sp>
      <p:cxnSp>
        <p:nvCxnSpPr>
          <p:cNvPr id="9" name="Łącznik łamany 21">
            <a:extLst>
              <a:ext uri="{FF2B5EF4-FFF2-40B4-BE49-F238E27FC236}">
                <a16:creationId xmlns:a16="http://schemas.microsoft.com/office/drawing/2014/main" id="{FD172E92-68C3-7542-906E-C26F90456EB8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588054" y="3533978"/>
            <a:ext cx="522288" cy="417513"/>
          </a:xfrm>
          <a:prstGeom prst="bentConnector2">
            <a:avLst/>
          </a:prstGeom>
          <a:noFill/>
          <a:ln w="25400" algn="ctr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Łącznik łamany 23">
            <a:extLst>
              <a:ext uri="{FF2B5EF4-FFF2-40B4-BE49-F238E27FC236}">
                <a16:creationId xmlns:a16="http://schemas.microsoft.com/office/drawing/2014/main" id="{FF9368D1-0188-914B-9A9F-024C34E9D1B6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081642" y="4007196"/>
            <a:ext cx="1535113" cy="417513"/>
          </a:xfrm>
          <a:prstGeom prst="bentConnector2">
            <a:avLst/>
          </a:prstGeom>
          <a:noFill/>
          <a:ln w="25400" algn="ctr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Prostokąt 28">
            <a:extLst>
              <a:ext uri="{FF2B5EF4-FFF2-40B4-BE49-F238E27FC236}">
                <a16:creationId xmlns:a16="http://schemas.microsoft.com/office/drawing/2014/main" id="{EBD55398-0D42-DD46-A8CF-95EE4C411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7105" y="3040410"/>
            <a:ext cx="597661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Nasze zadania: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początek omówienie/zapoznanie się z aktualnie obowiązującymi rozwiązaniami/przepisami dotyczącymi ewaluacji (</a:t>
            </a:r>
            <a:r>
              <a:rPr lang="pl-PL" altLang="pl-PL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stan wiedzy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komisja + CON+ BG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spotkania informacyjne na wydziałach, wymian doświadczeń:</a:t>
            </a:r>
            <a:b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działania wydziałów, potrzeby wydziałów, rekomendacje, promowanie dobrych praktyk</a:t>
            </a:r>
          </a:p>
          <a:p>
            <a:endParaRPr lang="pl-PL" altLang="pl-PL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045967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Prostokąt 2">
            <a:hlinkClick r:id="rId2"/>
          </p:cNvPr>
          <p:cNvSpPr>
            <a:spLocks noChangeArrowheads="1"/>
          </p:cNvSpPr>
          <p:nvPr/>
        </p:nvSpPr>
        <p:spPr bwMode="auto">
          <a:xfrm>
            <a:off x="0" y="5002213"/>
            <a:ext cx="51593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/>
            <a:endParaRPr lang="pl-PL" altLang="pl-PL"/>
          </a:p>
        </p:txBody>
      </p:sp>
      <p:sp>
        <p:nvSpPr>
          <p:cNvPr id="35843" name="pole tekstowe 2"/>
          <p:cNvSpPr txBox="1">
            <a:spLocks noChangeArrowheads="1"/>
          </p:cNvSpPr>
          <p:nvPr/>
        </p:nvSpPr>
        <p:spPr bwMode="auto">
          <a:xfrm>
            <a:off x="7768556" y="7162626"/>
            <a:ext cx="291214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pl-PL" altLang="pl-PL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Ewaluacja Działalności Naukowej</a:t>
            </a:r>
          </a:p>
        </p:txBody>
      </p:sp>
      <p:pic>
        <p:nvPicPr>
          <p:cNvPr id="35844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3638" y="1833563"/>
            <a:ext cx="9155112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 Presentation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 - 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65A2D8ABDD1064B8560F0E0020228D7" ma:contentTypeVersion="3" ma:contentTypeDescription="Utwórz nowy dokument." ma:contentTypeScope="" ma:versionID="5dece834328dc43b6b8c09f6dd99995f">
  <xsd:schema xmlns:xsd="http://www.w3.org/2001/XMLSchema" xmlns:xs="http://www.w3.org/2001/XMLSchema" xmlns:p="http://schemas.microsoft.com/office/2006/metadata/properties" xmlns:ns2="154c1c0f-2c06-4f37-a5b1-faba3524bf7f" targetNamespace="http://schemas.microsoft.com/office/2006/metadata/properties" ma:root="true" ma:fieldsID="1b21189119dd6e10b9b9d4422fc6e22a" ns2:_="">
    <xsd:import namespace="154c1c0f-2c06-4f37-a5b1-faba3524bf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4c1c0f-2c06-4f37-a5b1-faba3524bf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036B38A-C26C-490F-98BB-911AD355A027}"/>
</file>

<file path=customXml/itemProps2.xml><?xml version="1.0" encoding="utf-8"?>
<ds:datastoreItem xmlns:ds="http://schemas.openxmlformats.org/officeDocument/2006/customXml" ds:itemID="{E62E2F41-517D-4FBE-B956-F7E0150938F4}"/>
</file>

<file path=customXml/itemProps3.xml><?xml version="1.0" encoding="utf-8"?>
<ds:datastoreItem xmlns:ds="http://schemas.openxmlformats.org/officeDocument/2006/customXml" ds:itemID="{668C8058-7360-4585-A5AA-D7FE9981844C}"/>
</file>

<file path=docProps/app.xml><?xml version="1.0" encoding="utf-8"?>
<Properties xmlns="http://schemas.openxmlformats.org/officeDocument/2006/extended-properties" xmlns:vt="http://schemas.openxmlformats.org/officeDocument/2006/docPropsVTypes">
  <TotalTime>1160</TotalTime>
  <Words>2803</Words>
  <Application>Microsoft Office PowerPoint</Application>
  <PresentationFormat>Niestandardowy</PresentationFormat>
  <Paragraphs>285</Paragraphs>
  <Slides>40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40</vt:i4>
      </vt:variant>
    </vt:vector>
  </HeadingPairs>
  <TitlesOfParts>
    <vt:vector size="46" baseType="lpstr">
      <vt:lpstr>Arial</vt:lpstr>
      <vt:lpstr>Calibri</vt:lpstr>
      <vt:lpstr>Helvetica Neue</vt:lpstr>
      <vt:lpstr>Wingdings</vt:lpstr>
      <vt:lpstr>Blank Presentation</vt:lpstr>
      <vt:lpstr>Blank Presentation - Default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zkakol</dc:creator>
  <cp:lastModifiedBy>kasia</cp:lastModifiedBy>
  <cp:revision>354</cp:revision>
  <dcterms:modified xsi:type="dcterms:W3CDTF">2020-11-24T21:34:32Z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0x010100765A2D8ABDD1064B8560F0E0020228D7</vt:lpwstr>
  </property>
</Properties>
</file>