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4"/>
    <p:sldMasterId id="2147483649" r:id="rId5"/>
  </p:sldMasterIdLst>
  <p:notesMasterIdLst>
    <p:notesMasterId r:id="rId45"/>
  </p:notesMasterIdLst>
  <p:sldIdLst>
    <p:sldId id="256" r:id="rId6"/>
    <p:sldId id="257" r:id="rId7"/>
    <p:sldId id="290" r:id="rId8"/>
    <p:sldId id="291" r:id="rId9"/>
    <p:sldId id="288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95" r:id="rId21"/>
    <p:sldId id="272" r:id="rId22"/>
    <p:sldId id="273" r:id="rId23"/>
    <p:sldId id="274" r:id="rId24"/>
    <p:sldId id="275" r:id="rId25"/>
    <p:sldId id="276" r:id="rId26"/>
    <p:sldId id="278" r:id="rId27"/>
    <p:sldId id="277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58" r:id="rId36"/>
    <p:sldId id="260" r:id="rId37"/>
    <p:sldId id="261" r:id="rId38"/>
    <p:sldId id="286" r:id="rId39"/>
    <p:sldId id="289" r:id="rId40"/>
    <p:sldId id="292" r:id="rId41"/>
    <p:sldId id="293" r:id="rId42"/>
    <p:sldId id="294" r:id="rId43"/>
    <p:sldId id="287" r:id="rId44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47B27-9B13-4F77-8480-203994530F5D}" v="1" dt="2020-11-23T20:29:50.9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0927"/>
  </p:normalViewPr>
  <p:slideViewPr>
    <p:cSldViewPr>
      <p:cViewPr varScale="1">
        <p:scale>
          <a:sx n="144" d="100"/>
          <a:sy n="144" d="100"/>
        </p:scale>
        <p:origin x="1072" y="208"/>
      </p:cViewPr>
      <p:guideLst>
        <p:guide orient="horz" pos="2380"/>
        <p:guide pos="3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in Ligas" userId="S::ligas@agh.edu.pl::a966fd83-d08f-4a68-a070-9a18e1bdecca" providerId="AD" clId="Web-{9F047B27-9B13-4F77-8480-203994530F5D}"/>
    <pc:docChg chg="modSld">
      <pc:chgData name="Marcin Ligas" userId="S::ligas@agh.edu.pl::a966fd83-d08f-4a68-a070-9a18e1bdecca" providerId="AD" clId="Web-{9F047B27-9B13-4F77-8480-203994530F5D}" dt="2020-11-23T20:29:50.972" v="0" actId="1076"/>
      <pc:docMkLst>
        <pc:docMk/>
      </pc:docMkLst>
      <pc:sldChg chg="modSp">
        <pc:chgData name="Marcin Ligas" userId="S::ligas@agh.edu.pl::a966fd83-d08f-4a68-a070-9a18e1bdecca" providerId="AD" clId="Web-{9F047B27-9B13-4F77-8480-203994530F5D}" dt="2020-11-23T20:29:50.972" v="0" actId="1076"/>
        <pc:sldMkLst>
          <pc:docMk/>
          <pc:sldMk cId="1977039059" sldId="295"/>
        </pc:sldMkLst>
        <pc:spChg chg="mod">
          <ac:chgData name="Marcin Ligas" userId="S::ligas@agh.edu.pl::a966fd83-d08f-4a68-a070-9a18e1bdecca" providerId="AD" clId="Web-{9F047B27-9B13-4F77-8480-203994530F5D}" dt="2020-11-23T20:29:50.972" v="0" actId="1076"/>
          <ac:spMkLst>
            <pc:docMk/>
            <pc:sldMk cId="1977039059" sldId="295"/>
            <ac:spMk id="24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4D1E08F-31FD-2E40-85BC-1AA9D73F943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12291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55CF7-F11C-4827-B830-271F3DC99EA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7525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5C61F-1AA8-492B-8A46-FD1A80E29A8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3285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7C78C-3573-427B-ACA9-6BFBE34D34A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957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26DB1-1FB8-4258-B8AA-76844C99C9E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8164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336B9-4C2F-4EA8-8CAF-6BDEACC7BC9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093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3FE5E-A0B1-469E-A910-9B0712479CB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5514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1A852-075B-499D-963C-454C56ECD1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3335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CEA0D-FB0F-4983-B338-28BFECE020E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343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54750-3A6A-4222-A693-66FFBB9A4F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1922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4E6AA-DD49-4B2B-B849-FF294B50E6F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6281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9236E-AF95-4C6F-BF40-3322FE9CBCC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15925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C82A7-7A94-40C6-8887-E717418B741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97273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327F4-7873-43A8-8078-ED3EE19BA81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08888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2796F-AB72-4900-A002-5834754AAD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00390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A5159-1651-4F36-B441-514FEA51E49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9643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22F64-1F08-4ABC-93F7-CD3669920CD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25263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AC138-B66B-4C28-A641-C302BD8FA6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83810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5D833-F4F0-4533-A4BE-95A00C43FA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00639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A2173-3487-4C80-857D-09153A3A011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90525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AF721-9826-4158-B753-FAC680BC19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0827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3D87C-F56E-4B80-8CED-C619A5C7D48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24389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AC879-A48F-4878-A039-582B6E5AAE7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3203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pl-PL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pl-PL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pl-PL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pPr>
              <a:defRPr/>
            </a:pPr>
            <a:fld id="{B98F40AB-FCE4-4DBB-9DC4-80DCC72CD5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pPr>
              <a:defRPr/>
            </a:pPr>
            <a:fld id="{A3513CFC-0079-4AB1-A87E-DDF4F45D9B2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hyperlink" Target="http://www.agh.edu.pl/" TargetMode="Externa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png"/><Relationship Id="rId9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tiff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png"/><Relationship Id="rId4" Type="http://schemas.openxmlformats.org/officeDocument/2006/relationships/hyperlink" Target="http://www.agh.edu.pl/" TargetMode="Externa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hyperlink" Target="http://www.agh.edu.pl/" TargetMode="Externa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hyperlink" Target="http://www.agh.edu.pl/" TargetMode="Externa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30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hyperlink" Target="http://www.agh.edu.pl/" TargetMode="Externa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3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hyperlink" Target="http://www.agh.edu.pl/" TargetMode="Externa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hyperlink" Target="http://www.agh.edu.pl/" TargetMode="Externa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8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/>
        </p:nvSpPr>
        <p:spPr bwMode="auto">
          <a:xfrm>
            <a:off x="3900488" y="3130550"/>
            <a:ext cx="465931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pl-PL" altLang="pl-PL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Jakości Działalności  Naukowej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7666011" y="7091363"/>
            <a:ext cx="30099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1918" y="208869"/>
            <a:ext cx="7510761" cy="331236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359" y="3319299"/>
            <a:ext cx="4680520" cy="3772064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739950" y="4906190"/>
            <a:ext cx="2634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</a:rPr>
              <a:t>przydatne dokumenty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7763795" y="7091363"/>
            <a:ext cx="29121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0707F70-5BB0-C640-B8C7-2AB505626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1878" y="1978050"/>
            <a:ext cx="9289032" cy="41764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400"/>
              </a:spcBef>
              <a:buFont typeface="Wingdings" pitchFamily="2" charset="2"/>
              <a:buChar char="§"/>
            </a:pP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wyniku ewaluacji podmiotom prowadzącym działalność naukową będzie przyznawana </a:t>
            </a:r>
            <a:r>
              <a:rPr lang="pl-PL" alt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kategoria naukowa </a:t>
            </a:r>
            <a:b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A+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altLang="pl-PL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altLang="pl-PL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B+</a:t>
            </a:r>
            <a:r>
              <a:rPr lang="pl-PL" alt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lub </a:t>
            </a:r>
            <a:r>
              <a:rPr lang="pl-PL" alt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pl-PL" alt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400"/>
              </a:spcBef>
              <a:buFont typeface="Wingdings" pitchFamily="2" charset="2"/>
              <a:buChar char="§"/>
            </a:pP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ewaluacji przeprowadzanej przez Komitet Ewaluacji Nauki (</a:t>
            </a:r>
            <a:r>
              <a:rPr lang="pl-PL" altLang="pl-PL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będą stosowane następujące kryteria szczegółowe:</a:t>
            </a:r>
          </a:p>
          <a:p>
            <a:pPr>
              <a:spcBef>
                <a:spcPts val="1400"/>
              </a:spcBef>
              <a:buFont typeface="Wingdings" pitchFamily="2" charset="2"/>
              <a:buChar char="§"/>
            </a:pPr>
            <a:r>
              <a:rPr lang="pl-PL" altLang="pl-PL" sz="24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poziom naukowy lub artystyczny prowadzonej działalności</a:t>
            </a:r>
          </a:p>
          <a:p>
            <a:pPr>
              <a:spcBef>
                <a:spcPts val="1400"/>
              </a:spcBef>
              <a:buFont typeface="Wingdings" pitchFamily="2" charset="2"/>
              <a:buChar char="§"/>
            </a:pPr>
            <a:r>
              <a:rPr lang="pl-PL" altLang="pl-PL" sz="24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efekty finansowy badań naukowych i prac rozwojowych</a:t>
            </a:r>
          </a:p>
          <a:p>
            <a:pPr>
              <a:spcBef>
                <a:spcPts val="1400"/>
              </a:spcBef>
              <a:buFont typeface="Wingdings" pitchFamily="2" charset="2"/>
              <a:buChar char="§"/>
            </a:pPr>
            <a:r>
              <a:rPr lang="pl-PL" altLang="pl-PL" sz="24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III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wpływ działalności naukowej na funkcjonowanie społeczeństwa i gospodarki</a:t>
            </a:r>
          </a:p>
          <a:p>
            <a:pPr>
              <a:buFontTx/>
              <a:buNone/>
            </a:pPr>
            <a:endParaRPr lang="pl-PL" alt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5BAC3FB-C688-A044-BF01-BCA187437D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16014" y="712745"/>
            <a:ext cx="3960440" cy="4855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400" dirty="0">
                <a:solidFill>
                  <a:srgbClr val="0048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Podstawowe informacje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11654CB-B6B2-8A4E-A141-B868E47B67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102" y="149004"/>
            <a:ext cx="2191792" cy="161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1872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DC164F7-F4EF-D044-BE14-0FB0144F291C}"/>
              </a:ext>
            </a:extLst>
          </p:cNvPr>
          <p:cNvSpPr txBox="1"/>
          <p:nvPr/>
        </p:nvSpPr>
        <p:spPr>
          <a:xfrm>
            <a:off x="2388022" y="1185962"/>
            <a:ext cx="27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48AA"/>
                </a:solidFill>
              </a:rPr>
              <a:t>Kryteria i ich waga: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B98CE3F-06DA-F142-A8B2-CFDBCD2E66C7}"/>
              </a:ext>
            </a:extLst>
          </p:cNvPr>
          <p:cNvSpPr/>
          <p:nvPr/>
        </p:nvSpPr>
        <p:spPr>
          <a:xfrm>
            <a:off x="1091878" y="2100870"/>
            <a:ext cx="9217024" cy="3912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ścisłych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przyrodniczych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oraz dziedziny nauk medycznych i nauk o zdrowiu,</a:t>
            </a:r>
          </a:p>
          <a:p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dirty="0">
                <a:solidFill>
                  <a:srgbClr val="008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inżynieryjnych </a:t>
            </a:r>
            <a:br>
              <a:rPr lang="pl-PL" dirty="0">
                <a:solidFill>
                  <a:srgbClr val="008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solidFill>
                  <a:srgbClr val="008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technicznych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oraz dziedziny nauk rolniczych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poziom naukowy lub artystyczny działalności (K1) –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60%, </a:t>
            </a:r>
            <a:r>
              <a:rPr lang="pl-PL" dirty="0">
                <a:solidFill>
                  <a:srgbClr val="008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50%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efekty finansowe badań naukowych  (K2) – </a:t>
            </a:r>
            <a:r>
              <a:rPr lang="pl-PL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20%, </a:t>
            </a:r>
            <a:r>
              <a:rPr lang="pl-PL" dirty="0">
                <a:solidFill>
                  <a:srgbClr val="008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35%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wpływ działalności naukowej na funkcjonowanie społeczeństwa </a:t>
            </a:r>
            <a:br>
              <a:rPr lang="pl-PL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gospodarki (K3) –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20%, </a:t>
            </a:r>
            <a:r>
              <a:rPr lang="pl-PL" dirty="0">
                <a:solidFill>
                  <a:srgbClr val="008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15%</a:t>
            </a:r>
            <a:endParaRPr lang="pl-PL" dirty="0">
              <a:solidFill>
                <a:srgbClr val="008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ole tekstowe 2">
            <a:extLst>
              <a:ext uri="{FF2B5EF4-FFF2-40B4-BE49-F238E27FC236}">
                <a16:creationId xmlns:a16="http://schemas.microsoft.com/office/drawing/2014/main" id="{169C0CF0-5F06-A740-85F5-14B662E8E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795" y="7091363"/>
            <a:ext cx="29121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6BD3951-8136-2D46-9D5C-9EBBF7F786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445" y="454029"/>
            <a:ext cx="1646841" cy="164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5981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EEF8D85B-94D7-4D47-8DE4-C42C71303CD4}"/>
              </a:ext>
            </a:extLst>
          </p:cNvPr>
          <p:cNvSpPr/>
          <p:nvPr/>
        </p:nvSpPr>
        <p:spPr>
          <a:xfrm>
            <a:off x="1698625" y="2420938"/>
            <a:ext cx="7848600" cy="337784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3460"/>
              </a:lnSpc>
              <a:spcAft>
                <a:spcPts val="1200"/>
              </a:spcAft>
              <a:defRPr/>
            </a:pPr>
            <a:r>
              <a:rPr lang="pl-PL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pierwsze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poziom naukowy i artystyczny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prowadzonej działalności naukowej (mierzony według 3 parametrów szczegółowych: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artykuły naukowe,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monografie naukowe,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patenty na wynalazki, prawa ochronne na wzory użytkowe i wyłączne prawa hodowców do odmian roślin). </a:t>
            </a:r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5125" name="Obraz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3713" y="0"/>
            <a:ext cx="5106987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6467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6147" name="Prostokąt 1"/>
          <p:cNvSpPr>
            <a:spLocks noChangeArrowheads="1"/>
          </p:cNvSpPr>
          <p:nvPr/>
        </p:nvSpPr>
        <p:spPr bwMode="auto">
          <a:xfrm>
            <a:off x="1379538" y="1682750"/>
            <a:ext cx="8785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Zasada dziedziczenia prestiżu</a:t>
            </a:r>
          </a:p>
          <a:p>
            <a:r>
              <a:rPr lang="pl-PL" altLang="pl-PL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Artykuł (w tym artykuł recenzyjny) jest wart tyle, ile czasopismo naukowe, w którym jest opublikowany, a monografia naukowa </a:t>
            </a:r>
            <a:b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 tym przekład lub edycja naukowa tekstów źródłowych) – tyle, ile wydawnictwo ją wydające.</a:t>
            </a:r>
          </a:p>
        </p:txBody>
      </p:sp>
      <p:sp>
        <p:nvSpPr>
          <p:cNvPr id="6148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6149" name="Obraz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6338" y="177800"/>
            <a:ext cx="171767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Prostokąt 4"/>
          <p:cNvSpPr>
            <a:spLocks noChangeArrowheads="1"/>
          </p:cNvSpPr>
          <p:nvPr/>
        </p:nvSpPr>
        <p:spPr bwMode="auto">
          <a:xfrm>
            <a:off x="1092200" y="4940300"/>
            <a:ext cx="4319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wykaz czasopism naukowych </a:t>
            </a:r>
            <a:b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recenzowanych materiałów </a:t>
            </a:r>
            <a:b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konferencji międzynarodowych </a:t>
            </a:r>
          </a:p>
        </p:txBody>
      </p:sp>
      <p:sp>
        <p:nvSpPr>
          <p:cNvPr id="6151" name="Prostokąt 6"/>
          <p:cNvSpPr>
            <a:spLocks noChangeArrowheads="1"/>
          </p:cNvSpPr>
          <p:nvPr/>
        </p:nvSpPr>
        <p:spPr bwMode="auto">
          <a:xfrm>
            <a:off x="6288088" y="4954588"/>
            <a:ext cx="3660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wykaz wydawnictw publikujących recenzowane monografie naukowe </a:t>
            </a:r>
          </a:p>
        </p:txBody>
      </p:sp>
      <p:sp>
        <p:nvSpPr>
          <p:cNvPr id="6152" name="Zaokrąglony prostokąt 7"/>
          <p:cNvSpPr>
            <a:spLocks noChangeArrowheads="1"/>
          </p:cNvSpPr>
          <p:nvPr/>
        </p:nvSpPr>
        <p:spPr bwMode="auto">
          <a:xfrm>
            <a:off x="1019175" y="4829175"/>
            <a:ext cx="4465638" cy="147002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6153" name="Zaokrąglony prostokąt 9"/>
          <p:cNvSpPr>
            <a:spLocks noChangeArrowheads="1"/>
          </p:cNvSpPr>
          <p:nvPr/>
        </p:nvSpPr>
        <p:spPr bwMode="auto">
          <a:xfrm>
            <a:off x="6196013" y="4829175"/>
            <a:ext cx="3752850" cy="147002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cxnSp>
        <p:nvCxnSpPr>
          <p:cNvPr id="6154" name="Łącznik łamany 12"/>
          <p:cNvCxnSpPr>
            <a:cxnSpLocks noChangeShapeType="1"/>
            <a:stCxn id="6147" idx="2"/>
            <a:endCxn id="6152" idx="0"/>
          </p:cNvCxnSpPr>
          <p:nvPr/>
        </p:nvCxnSpPr>
        <p:spPr bwMode="auto">
          <a:xfrm rot="5400000">
            <a:off x="4093369" y="3150394"/>
            <a:ext cx="838200" cy="2519362"/>
          </a:xfrm>
          <a:prstGeom prst="bentConnector3">
            <a:avLst>
              <a:gd name="adj1" fmla="val 50000"/>
            </a:avLst>
          </a:prstGeom>
          <a:noFill/>
          <a:ln w="25400" algn="ctr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5" name="Łącznik łamany 15"/>
          <p:cNvCxnSpPr>
            <a:cxnSpLocks/>
          </p:cNvCxnSpPr>
          <p:nvPr/>
        </p:nvCxnSpPr>
        <p:spPr bwMode="auto">
          <a:xfrm rot="16200000" flipH="1">
            <a:off x="6706394" y="3150394"/>
            <a:ext cx="838200" cy="2519362"/>
          </a:xfrm>
          <a:prstGeom prst="bentConnector3">
            <a:avLst>
              <a:gd name="adj1" fmla="val 50000"/>
            </a:avLst>
          </a:prstGeom>
          <a:noFill/>
          <a:ln w="25400" algn="ctr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pic>
        <p:nvPicPr>
          <p:cNvPr id="7171" name="Obraz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663" y="304800"/>
            <a:ext cx="5978525" cy="712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pole tekstowe 13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7173" name="Prostokąt 10"/>
          <p:cNvSpPr>
            <a:spLocks noChangeArrowheads="1"/>
          </p:cNvSpPr>
          <p:nvPr/>
        </p:nvSpPr>
        <p:spPr bwMode="auto">
          <a:xfrm>
            <a:off x="6635750" y="249238"/>
            <a:ext cx="4035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https://konstytucjadlanauki.gov.pl/aktualnosci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EEF8D85B-94D7-4D47-8DE4-C42C71303CD4}"/>
              </a:ext>
            </a:extLst>
          </p:cNvPr>
          <p:cNvSpPr/>
          <p:nvPr/>
        </p:nvSpPr>
        <p:spPr>
          <a:xfrm>
            <a:off x="1327150" y="1671638"/>
            <a:ext cx="8785225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Publikacje wieloautorskie</a:t>
            </a:r>
            <a:r>
              <a:rPr lang="pl-PL" sz="22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l-PL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pl-PL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Przeliczeniowa wartość publikacji wieloautorskiej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będącej artykułem naukowym zależy od: 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punktów przypisanych danemu czasopismu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wykazie </a:t>
            </a:r>
            <a:b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czasopism spoza wykazu jest to 5 pkt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– jest to całkowita wartość punktowa publikacji, 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autorów artykułu naukowego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którzy upoważnili dany podmiot do wykazania tego artykułu w danej dyscyplinie (liczba „k”); 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wszystkich współautorów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zarówno tych, którzy są pracownikami podmiotu poddającego się ewaluacji, jak też i pochodzących spoza tego podmiotu (liczba „m”). </a:t>
            </a:r>
          </a:p>
          <a:p>
            <a:pPr>
              <a:defRPr/>
            </a:pPr>
            <a:endParaRPr lang="pl-PL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6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8197" name="Obraz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738" y="177800"/>
            <a:ext cx="380206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pic>
        <p:nvPicPr>
          <p:cNvPr id="9219" name="Obraz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5800" y="60325"/>
            <a:ext cx="7777163" cy="743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Zaokrąglony prostokąt 7"/>
          <p:cNvSpPr>
            <a:spLocks noChangeArrowheads="1"/>
          </p:cNvSpPr>
          <p:nvPr/>
        </p:nvSpPr>
        <p:spPr bwMode="auto">
          <a:xfrm>
            <a:off x="6203950" y="3778250"/>
            <a:ext cx="504825" cy="100806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cxnSp>
        <p:nvCxnSpPr>
          <p:cNvPr id="9221" name="Łącznik prosty ze strzałką 9"/>
          <p:cNvCxnSpPr>
            <a:cxnSpLocks noChangeShapeType="1"/>
          </p:cNvCxnSpPr>
          <p:nvPr/>
        </p:nvCxnSpPr>
        <p:spPr bwMode="auto">
          <a:xfrm flipV="1">
            <a:off x="6780213" y="3922713"/>
            <a:ext cx="936625" cy="36036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2" name="Zaokrąglony prostokąt 10"/>
          <p:cNvSpPr>
            <a:spLocks noChangeArrowheads="1"/>
          </p:cNvSpPr>
          <p:nvPr/>
        </p:nvSpPr>
        <p:spPr bwMode="auto">
          <a:xfrm>
            <a:off x="6203950" y="4786313"/>
            <a:ext cx="504825" cy="6477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cxnSp>
        <p:nvCxnSpPr>
          <p:cNvPr id="9223" name="Łącznik prosty ze strzałką 12"/>
          <p:cNvCxnSpPr>
            <a:cxnSpLocks noChangeShapeType="1"/>
          </p:cNvCxnSpPr>
          <p:nvPr/>
        </p:nvCxnSpPr>
        <p:spPr bwMode="auto">
          <a:xfrm>
            <a:off x="6780213" y="5110163"/>
            <a:ext cx="1152525" cy="539750"/>
          </a:xfrm>
          <a:prstGeom prst="straightConnector1">
            <a:avLst/>
          </a:prstGeom>
          <a:noFill/>
          <a:ln w="25400" algn="ctr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4" name="Zaokrąglony prostokąt 13"/>
          <p:cNvSpPr>
            <a:spLocks noChangeArrowheads="1"/>
          </p:cNvSpPr>
          <p:nvPr/>
        </p:nvSpPr>
        <p:spPr bwMode="auto">
          <a:xfrm>
            <a:off x="2171700" y="3922713"/>
            <a:ext cx="2952750" cy="12954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238" y="1914525"/>
            <a:ext cx="7777162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0244" name="Zaokrąglony prostokąt 7"/>
          <p:cNvSpPr>
            <a:spLocks noChangeArrowheads="1"/>
          </p:cNvSpPr>
          <p:nvPr/>
        </p:nvSpPr>
        <p:spPr bwMode="auto">
          <a:xfrm>
            <a:off x="6276975" y="2200275"/>
            <a:ext cx="549275" cy="114617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cxnSp>
        <p:nvCxnSpPr>
          <p:cNvPr id="10245" name="Łącznik prosty ze strzałką 9"/>
          <p:cNvCxnSpPr>
            <a:cxnSpLocks/>
          </p:cNvCxnSpPr>
          <p:nvPr/>
        </p:nvCxnSpPr>
        <p:spPr bwMode="auto">
          <a:xfrm>
            <a:off x="6826250" y="2681288"/>
            <a:ext cx="831850" cy="20796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46" name="Zaokrąglony prostokąt 13"/>
          <p:cNvSpPr>
            <a:spLocks noChangeArrowheads="1"/>
          </p:cNvSpPr>
          <p:nvPr/>
        </p:nvSpPr>
        <p:spPr bwMode="auto">
          <a:xfrm>
            <a:off x="2171700" y="1917700"/>
            <a:ext cx="3168650" cy="157321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pic>
        <p:nvPicPr>
          <p:cNvPr id="10247" name="Obraz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7238" y="454025"/>
            <a:ext cx="7777162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Prostokąt 5"/>
          <p:cNvSpPr>
            <a:spLocks noChangeArrowheads="1"/>
          </p:cNvSpPr>
          <p:nvPr/>
        </p:nvSpPr>
        <p:spPr bwMode="auto">
          <a:xfrm>
            <a:off x="2317750" y="5218113"/>
            <a:ext cx="7486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pierwszej ewaluacji będą uwzględniane rozwiązania szczególne dotyczące publikacji z lat 2017 – 2018 (???) </a:t>
            </a:r>
          </a:p>
        </p:txBody>
      </p:sp>
      <p:sp>
        <p:nvSpPr>
          <p:cNvPr id="1024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126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1268" name="Obraz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338" y="393700"/>
            <a:ext cx="7777162" cy="620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0059165-7A24-784A-98B8-87054B2A7525}"/>
              </a:ext>
            </a:extLst>
          </p:cNvPr>
          <p:cNvSpPr/>
          <p:nvPr/>
        </p:nvSpPr>
        <p:spPr>
          <a:xfrm>
            <a:off x="1884363" y="1762125"/>
            <a:ext cx="7777162" cy="36464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Szczegółowy sposób przyznawania punktów </a:t>
            </a:r>
            <a:b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ewaluacji za poszczególne publikacje </a:t>
            </a:r>
          </a:p>
          <a:p>
            <a:pPr>
              <a:defRPr/>
            </a:pPr>
            <a:endParaRPr lang="pl-PL" b="1" dirty="0">
              <a:solidFill>
                <a:srgbClr val="4F81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ewaluacji wprowadzono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ograniczenia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dotyczące uwzględnianych przy ocenie podmiotu: 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publikacji naukowych w danej dyscyplinie, 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publikacji naukowych autorstwa lub współautorstwa poszczególnych pracowników. </a:t>
            </a:r>
          </a:p>
          <a:p>
            <a:pPr>
              <a:defRPr/>
            </a:pPr>
            <a:endParaRPr lang="pl-PL" dirty="0">
              <a:solidFill>
                <a:srgbClr val="4F81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17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2938" y="33338"/>
            <a:ext cx="24130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433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14340" name="Prostokąt 1"/>
          <p:cNvSpPr>
            <a:spLocks noChangeArrowheads="1"/>
          </p:cNvSpPr>
          <p:nvPr/>
        </p:nvSpPr>
        <p:spPr bwMode="auto">
          <a:xfrm>
            <a:off x="1620838" y="738188"/>
            <a:ext cx="7775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Szczegółowy sposób przyznawania punktów </a:t>
            </a:r>
            <a:b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ewaluacji za poszczególne publikacje </a:t>
            </a:r>
          </a:p>
        </p:txBody>
      </p:sp>
      <p:sp>
        <p:nvSpPr>
          <p:cNvPr id="14341" name="Prostokąt 3"/>
          <p:cNvSpPr>
            <a:spLocks noChangeArrowheads="1"/>
          </p:cNvSpPr>
          <p:nvPr/>
        </p:nvSpPr>
        <p:spPr bwMode="auto">
          <a:xfrm>
            <a:off x="1649413" y="2130425"/>
            <a:ext cx="7016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każdej publikacji naukowej będzie ustalany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jednostkowy udział każdego autora „U” </a:t>
            </a:r>
            <a:b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danej publikacji 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(wypełnienie części slotu)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434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0075" y="33338"/>
            <a:ext cx="2408238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43" name="Obiekt 2"/>
          <p:cNvGraphicFramePr>
            <a:graphicFrameLocks noChangeAspect="1"/>
          </p:cNvGraphicFramePr>
          <p:nvPr/>
        </p:nvGraphicFramePr>
        <p:xfrm>
          <a:off x="1811338" y="4090988"/>
          <a:ext cx="12414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8" name="Equation" r:id="rId5" imgW="710891" imgH="495085" progId="Equation.DSMT4">
                  <p:embed/>
                </p:oleObj>
              </mc:Choice>
              <mc:Fallback>
                <p:oleObj name="Equation" r:id="rId5" imgW="710891" imgH="495085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4090988"/>
                        <a:ext cx="1241425" cy="8636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Prostokąt 3"/>
          <p:cNvSpPr>
            <a:spLocks noChangeArrowheads="1"/>
          </p:cNvSpPr>
          <p:nvPr/>
        </p:nvSpPr>
        <p:spPr bwMode="auto">
          <a:xfrm>
            <a:off x="3900488" y="3833813"/>
            <a:ext cx="6192837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przeliczeniowa wartość punktowa publikacji, </a:t>
            </a:r>
          </a:p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altLang="pl-PL" sz="2000" i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–całkowita wartość punktowa publikacji, </a:t>
            </a:r>
          </a:p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–liczba współautorów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(którzy upoważnili ewaluowany podmiot do wykazania publikacji naukowej jako osiągnięcia naukowego w danej dyscyplinie naukowej; należą do N w dyscyplinie) </a:t>
            </a:r>
            <a:endParaRPr lang="en-US" alt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5363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15364" name="Prostokąt 1"/>
          <p:cNvSpPr>
            <a:spLocks noChangeArrowheads="1"/>
          </p:cNvSpPr>
          <p:nvPr/>
        </p:nvSpPr>
        <p:spPr bwMode="auto">
          <a:xfrm>
            <a:off x="1620838" y="738188"/>
            <a:ext cx="7775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Szczegółowy sposób przyznawania punktów </a:t>
            </a:r>
            <a:b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ewaluacji za poszczególne publikacje </a:t>
            </a:r>
          </a:p>
        </p:txBody>
      </p:sp>
      <p:sp>
        <p:nvSpPr>
          <p:cNvPr id="15365" name="Prostokąt 3"/>
          <p:cNvSpPr>
            <a:spLocks noChangeArrowheads="1"/>
          </p:cNvSpPr>
          <p:nvPr/>
        </p:nvSpPr>
        <p:spPr bwMode="auto">
          <a:xfrm>
            <a:off x="1649413" y="2130425"/>
            <a:ext cx="7939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tego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udziału jednostkowego „U” (ułamka slotu) </a:t>
            </a:r>
            <a:b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określana jest wartość punktowa (ile punktów wnosi każdy „nasz” autor z danej dyscypliny).</a:t>
            </a:r>
          </a:p>
        </p:txBody>
      </p:sp>
      <p:pic>
        <p:nvPicPr>
          <p:cNvPr id="15366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0075" y="33338"/>
            <a:ext cx="2408238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7" name="Obiekt 2"/>
          <p:cNvGraphicFramePr>
            <a:graphicFrameLocks noChangeAspect="1"/>
          </p:cNvGraphicFramePr>
          <p:nvPr/>
        </p:nvGraphicFramePr>
        <p:xfrm>
          <a:off x="1944688" y="4124325"/>
          <a:ext cx="97472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5" imgW="558800" imgH="457200" progId="Equation.DSMT4">
                  <p:embed/>
                </p:oleObj>
              </mc:Choice>
              <mc:Fallback>
                <p:oleObj name="Equation" r:id="rId5" imgW="558800" imgH="457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4124325"/>
                        <a:ext cx="974725" cy="796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Prostokąt 3"/>
          <p:cNvSpPr>
            <a:spLocks noChangeArrowheads="1"/>
          </p:cNvSpPr>
          <p:nvPr/>
        </p:nvSpPr>
        <p:spPr bwMode="auto">
          <a:xfrm>
            <a:off x="3900488" y="3833813"/>
            <a:ext cx="6192837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altLang="pl-PL" sz="2000" i="1" baseline="-25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–wartość punktowa udziału (wypełnienia części slotu), </a:t>
            </a:r>
            <a:endParaRPr lang="pl-PL" altLang="pl-PL" sz="2000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przeliczeniowa wartość punktowa publikacji, </a:t>
            </a:r>
          </a:p>
          <a:p>
            <a:r>
              <a:rPr lang="pl-PL" altLang="pl-PL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–liczba współautorów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(którzy upoważnili ewaluowany podmiot do wykazania publikacji naukowej jako osiągnięcia naukowego w danej dyscyplinie naukowej; należą do N </a:t>
            </a:r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dyscyplinie). </a:t>
            </a:r>
            <a:endParaRPr lang="en-US" alt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9" name="pole tekstowe 4"/>
          <p:cNvSpPr txBox="1">
            <a:spLocks noChangeArrowheads="1"/>
          </p:cNvSpPr>
          <p:nvPr/>
        </p:nvSpPr>
        <p:spPr bwMode="auto">
          <a:xfrm>
            <a:off x="1884363" y="6586538"/>
            <a:ext cx="1519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</a:rPr>
              <a:t>Przykłady</a:t>
            </a:r>
            <a:endParaRPr lang="en-US" altLang="pl-PL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638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6388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9" name="Obiekt 2"/>
          <p:cNvGraphicFramePr>
            <a:graphicFrameLocks noChangeAspect="1"/>
          </p:cNvGraphicFramePr>
          <p:nvPr/>
        </p:nvGraphicFramePr>
        <p:xfrm>
          <a:off x="912813" y="5900738"/>
          <a:ext cx="259238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5" name="Equation" r:id="rId5" imgW="1485900" imgH="457200" progId="Equation.DSMT4">
                  <p:embed/>
                </p:oleObj>
              </mc:Choice>
              <mc:Fallback>
                <p:oleObj name="Equation" r:id="rId5" imgW="1485900" imgH="457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5900738"/>
                        <a:ext cx="2592387" cy="796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pole tekstowe 4"/>
          <p:cNvSpPr txBox="1">
            <a:spLocks noChangeArrowheads="1"/>
          </p:cNvSpPr>
          <p:nvPr/>
        </p:nvSpPr>
        <p:spPr bwMode="auto">
          <a:xfrm>
            <a:off x="1595438" y="171450"/>
            <a:ext cx="6471452" cy="83099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czasopismo za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pkt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 autorów z tego </a:t>
            </a: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w tej samej dyscyplinie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(k=3).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391" name="Obraz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1013" y="1203325"/>
            <a:ext cx="575627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392" name="Łącznik prosty 6"/>
          <p:cNvCxnSpPr>
            <a:cxnSpLocks noChangeShapeType="1"/>
          </p:cNvCxnSpPr>
          <p:nvPr/>
        </p:nvCxnSpPr>
        <p:spPr bwMode="auto">
          <a:xfrm>
            <a:off x="2819400" y="2338388"/>
            <a:ext cx="1225550" cy="0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93" name="Łącznik prosty 12"/>
          <p:cNvCxnSpPr>
            <a:cxnSpLocks noChangeShapeType="1"/>
          </p:cNvCxnSpPr>
          <p:nvPr/>
        </p:nvCxnSpPr>
        <p:spPr bwMode="auto">
          <a:xfrm>
            <a:off x="1814513" y="2554288"/>
            <a:ext cx="1079500" cy="0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94" name="Prostokąt 3"/>
          <p:cNvSpPr>
            <a:spLocks noChangeArrowheads="1"/>
          </p:cNvSpPr>
          <p:nvPr/>
        </p:nvSpPr>
        <p:spPr bwMode="auto">
          <a:xfrm>
            <a:off x="1092200" y="3929063"/>
            <a:ext cx="7116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= całkowitej wartości publikacji = 100 pkt.</a:t>
            </a:r>
          </a:p>
        </p:txBody>
      </p:sp>
      <p:graphicFrame>
        <p:nvGraphicFramePr>
          <p:cNvPr id="16395" name="Obiekt 16"/>
          <p:cNvGraphicFramePr>
            <a:graphicFrameLocks noChangeAspect="1"/>
          </p:cNvGraphicFramePr>
          <p:nvPr/>
        </p:nvGraphicFramePr>
        <p:xfrm>
          <a:off x="1308100" y="4525963"/>
          <a:ext cx="27273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6" name="Equation" r:id="rId8" imgW="1562100" imgH="495300" progId="Equation.DSMT4">
                  <p:embed/>
                </p:oleObj>
              </mc:Choice>
              <mc:Fallback>
                <p:oleObj name="Equation" r:id="rId8" imgW="1562100" imgH="4953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525963"/>
                        <a:ext cx="2727325" cy="8651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Prostokąt 3"/>
          <p:cNvSpPr>
            <a:spLocks noChangeArrowheads="1"/>
          </p:cNvSpPr>
          <p:nvPr/>
        </p:nvSpPr>
        <p:spPr bwMode="auto">
          <a:xfrm>
            <a:off x="4476750" y="4570413"/>
            <a:ext cx="51840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nas w publikacji =1/3   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(każdy z nas wypełnił 1/3 slotu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4 maks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!!!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16397" name="Prostokąt 3"/>
          <p:cNvSpPr>
            <a:spLocks noChangeArrowheads="1"/>
          </p:cNvSpPr>
          <p:nvPr/>
        </p:nvSpPr>
        <p:spPr bwMode="auto">
          <a:xfrm>
            <a:off x="3900488" y="5745163"/>
            <a:ext cx="6624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każdy z nas 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wnosi 33.3 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pkt. więc gdy nasze udziały (ułamki slotów) będą uwzględniane jednostka w dyscyplinie otrzyma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3*33.3=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pkt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16398" name="Łącznik prosty 19"/>
          <p:cNvCxnSpPr>
            <a:cxnSpLocks noChangeShapeType="1"/>
          </p:cNvCxnSpPr>
          <p:nvPr/>
        </p:nvCxnSpPr>
        <p:spPr bwMode="auto">
          <a:xfrm>
            <a:off x="6283325" y="2338388"/>
            <a:ext cx="1073150" cy="0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F80DE43F-318C-F948-B52B-3A2CCF3B38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595" y="1492775"/>
            <a:ext cx="8213806" cy="2340000"/>
          </a:xfrm>
          <a:prstGeom prst="rect">
            <a:avLst/>
          </a:prstGeom>
        </p:spPr>
      </p:pic>
      <p:sp>
        <p:nvSpPr>
          <p:cNvPr id="16" name="Prostokąt 2">
            <a:hlinkClick r:id="rId4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8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726980"/>
              </p:ext>
            </p:extLst>
          </p:nvPr>
        </p:nvGraphicFramePr>
        <p:xfrm>
          <a:off x="946150" y="5900738"/>
          <a:ext cx="25257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Equation" r:id="rId6" imgW="1447560" imgH="457200" progId="Equation.DSMT4">
                  <p:embed/>
                </p:oleObj>
              </mc:Choice>
              <mc:Fallback>
                <p:oleObj name="Equation" r:id="rId6" imgW="1447560" imgH="457200" progId="Equation.DSMT4">
                  <p:embed/>
                  <p:pic>
                    <p:nvPicPr>
                      <p:cNvPr id="16389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5900738"/>
                        <a:ext cx="2525713" cy="796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pole tekstowe 4"/>
          <p:cNvSpPr txBox="1">
            <a:spLocks noChangeArrowheads="1"/>
          </p:cNvSpPr>
          <p:nvPr/>
        </p:nvSpPr>
        <p:spPr bwMode="auto">
          <a:xfrm>
            <a:off x="1595438" y="171450"/>
            <a:ext cx="6471452" cy="83099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czasopismo za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pkt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 autorów z tego </a:t>
            </a: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w tej samej dyscyplinie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k=2).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Łącznik prosty 12"/>
          <p:cNvCxnSpPr>
            <a:cxnSpLocks noChangeShapeType="1"/>
          </p:cNvCxnSpPr>
          <p:nvPr/>
        </p:nvCxnSpPr>
        <p:spPr bwMode="auto">
          <a:xfrm flipV="1">
            <a:off x="3252118" y="2403475"/>
            <a:ext cx="1656184" cy="6623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Prostokąt 3"/>
          <p:cNvSpPr>
            <a:spLocks noChangeArrowheads="1"/>
          </p:cNvSpPr>
          <p:nvPr/>
        </p:nvSpPr>
        <p:spPr bwMode="auto">
          <a:xfrm>
            <a:off x="1092200" y="3929063"/>
            <a:ext cx="7116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= całkowitej wartości publikacji = 200 pkt.</a:t>
            </a:r>
          </a:p>
        </p:txBody>
      </p:sp>
      <p:sp>
        <p:nvSpPr>
          <p:cNvPr id="23" name="Prostokąt 3"/>
          <p:cNvSpPr>
            <a:spLocks noChangeArrowheads="1"/>
          </p:cNvSpPr>
          <p:nvPr/>
        </p:nvSpPr>
        <p:spPr bwMode="auto">
          <a:xfrm>
            <a:off x="4476750" y="4570413"/>
            <a:ext cx="49680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nas w publikacji =1/2   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(każdy z nas wypełnił 1/2 slotu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maks. !!!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24" name="Prostokąt 3"/>
          <p:cNvSpPr>
            <a:spLocks noChangeArrowheads="1"/>
          </p:cNvSpPr>
          <p:nvPr/>
        </p:nvSpPr>
        <p:spPr bwMode="auto">
          <a:xfrm>
            <a:off x="3900488" y="5758748"/>
            <a:ext cx="6624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każdy z nas wnosi 100 pkt. więc gdy nasze udziały (ułamki slotów) będą uwzględniane jednostka w dyscyplinie otrzyma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2*100=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pkt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pole tekstowe 24">
                <a:extLst>
                  <a:ext uri="{FF2B5EF4-FFF2-40B4-BE49-F238E27FC236}">
                    <a16:creationId xmlns:a16="http://schemas.microsoft.com/office/drawing/2014/main" id="{C8F50BAC-EDAA-1942-BFDC-7E870A8C91F1}"/>
                  </a:ext>
                </a:extLst>
              </p:cNvPr>
              <p:cNvSpPr txBox="1"/>
              <p:nvPr/>
            </p:nvSpPr>
            <p:spPr>
              <a:xfrm>
                <a:off x="1058354" y="4521370"/>
                <a:ext cx="2950808" cy="75668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pole tekstowe 24">
                <a:extLst>
                  <a:ext uri="{FF2B5EF4-FFF2-40B4-BE49-F238E27FC236}">
                    <a16:creationId xmlns:a16="http://schemas.microsoft.com/office/drawing/2014/main" id="{C8F50BAC-EDAA-1942-BFDC-7E870A8C9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54" y="4521370"/>
                <a:ext cx="2950808" cy="7566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Obraz 2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10" y="1119682"/>
            <a:ext cx="7200000" cy="34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3905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7411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741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3" name="Obiekt 2"/>
          <p:cNvGraphicFramePr>
            <a:graphicFrameLocks noChangeAspect="1"/>
          </p:cNvGraphicFramePr>
          <p:nvPr/>
        </p:nvGraphicFramePr>
        <p:xfrm>
          <a:off x="1254125" y="4603750"/>
          <a:ext cx="248126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9" name="Equation" r:id="rId5" imgW="1422400" imgH="457200" progId="Equation.DSMT4">
                  <p:embed/>
                </p:oleObj>
              </mc:Choice>
              <mc:Fallback>
                <p:oleObj name="Equation" r:id="rId5" imgW="1422400" imgH="457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4603750"/>
                        <a:ext cx="2481263" cy="796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pole tekstowe 4"/>
          <p:cNvSpPr txBox="1">
            <a:spLocks noChangeArrowheads="1"/>
          </p:cNvSpPr>
          <p:nvPr/>
        </p:nvSpPr>
        <p:spPr bwMode="auto">
          <a:xfrm>
            <a:off x="1736725" y="177800"/>
            <a:ext cx="6472238" cy="1200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czasopismo za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 pk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autorów z tego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jeden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A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drugi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15" name="Prostokąt 3"/>
          <p:cNvSpPr>
            <a:spLocks noChangeArrowheads="1"/>
          </p:cNvSpPr>
          <p:nvPr/>
        </p:nvSpPr>
        <p:spPr bwMode="auto">
          <a:xfrm>
            <a:off x="1154113" y="1876425"/>
            <a:ext cx="7116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= całkowitej wartości publikacji = 140 pkt.</a:t>
            </a:r>
          </a:p>
        </p:txBody>
      </p:sp>
      <p:graphicFrame>
        <p:nvGraphicFramePr>
          <p:cNvPr id="17416" name="Obiekt 16"/>
          <p:cNvGraphicFramePr>
            <a:graphicFrameLocks noChangeAspect="1"/>
          </p:cNvGraphicFramePr>
          <p:nvPr/>
        </p:nvGraphicFramePr>
        <p:xfrm>
          <a:off x="1457325" y="2468563"/>
          <a:ext cx="25939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0" name="Equation" r:id="rId7" imgW="1485255" imgH="495085" progId="Equation.DSMT4">
                  <p:embed/>
                </p:oleObj>
              </mc:Choice>
              <mc:Fallback>
                <p:oleObj name="Equation" r:id="rId7" imgW="1485255" imgH="495085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468563"/>
                        <a:ext cx="2593975" cy="865187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Prostokąt 3"/>
          <p:cNvSpPr>
            <a:spLocks noChangeArrowheads="1"/>
          </p:cNvSpPr>
          <p:nvPr/>
        </p:nvSpPr>
        <p:spPr bwMode="auto">
          <a:xfrm>
            <a:off x="4625975" y="2547938"/>
            <a:ext cx="4746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autorów w publikacji = 1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(każdy z nas wypełnił 1 slot) </a:t>
            </a:r>
          </a:p>
        </p:txBody>
      </p:sp>
      <p:sp>
        <p:nvSpPr>
          <p:cNvPr id="17418" name="Prostokąt 3"/>
          <p:cNvSpPr>
            <a:spLocks noChangeArrowheads="1"/>
          </p:cNvSpPr>
          <p:nvPr/>
        </p:nvSpPr>
        <p:spPr bwMode="auto">
          <a:xfrm>
            <a:off x="3971925" y="4773613"/>
            <a:ext cx="635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jednostka (podmiot) w każdej dyscyplinie otrzyma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140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419" name="Owal 3"/>
          <p:cNvSpPr>
            <a:spLocks noChangeArrowheads="1"/>
          </p:cNvSpPr>
          <p:nvPr/>
        </p:nvSpPr>
        <p:spPr bwMode="auto">
          <a:xfrm>
            <a:off x="2387600" y="2911475"/>
            <a:ext cx="288925" cy="347663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pl-PL"/>
          </a:p>
        </p:txBody>
      </p:sp>
      <p:cxnSp>
        <p:nvCxnSpPr>
          <p:cNvPr id="17420" name="Łącznik prosty ze strzałką 7"/>
          <p:cNvCxnSpPr>
            <a:cxnSpLocks noChangeShapeType="1"/>
            <a:stCxn id="17419" idx="5"/>
          </p:cNvCxnSpPr>
          <p:nvPr/>
        </p:nvCxnSpPr>
        <p:spPr bwMode="auto">
          <a:xfrm>
            <a:off x="2633663" y="3208338"/>
            <a:ext cx="619125" cy="35401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421" name="pole tekstowe 10"/>
          <p:cNvSpPr txBox="1">
            <a:spLocks noChangeArrowheads="1"/>
          </p:cNvSpPr>
          <p:nvPr/>
        </p:nvSpPr>
        <p:spPr bwMode="auto">
          <a:xfrm>
            <a:off x="3241675" y="3389313"/>
            <a:ext cx="277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= 1 bo różne dyscypliny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22" name="pole tekstowe 11"/>
          <p:cNvSpPr txBox="1">
            <a:spLocks noChangeArrowheads="1"/>
          </p:cNvSpPr>
          <p:nvPr/>
        </p:nvSpPr>
        <p:spPr bwMode="auto">
          <a:xfrm>
            <a:off x="1289050" y="6116638"/>
            <a:ext cx="5856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sama praca może być liczona „wiele” razy 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8435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8436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37" name="Obiekt 2"/>
          <p:cNvGraphicFramePr>
            <a:graphicFrameLocks noChangeAspect="1"/>
          </p:cNvGraphicFramePr>
          <p:nvPr/>
        </p:nvGraphicFramePr>
        <p:xfrm>
          <a:off x="1041400" y="5781675"/>
          <a:ext cx="354330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8" name="Equation" r:id="rId5" imgW="2032000" imgH="711200" progId="Equation.DSMT4">
                  <p:embed/>
                </p:oleObj>
              </mc:Choice>
              <mc:Fallback>
                <p:oleObj name="Equation" r:id="rId5" imgW="2032000" imgH="711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5781675"/>
                        <a:ext cx="3543300" cy="12398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pole tekstowe 4"/>
          <p:cNvSpPr txBox="1">
            <a:spLocks noChangeArrowheads="1"/>
          </p:cNvSpPr>
          <p:nvPr/>
        </p:nvSpPr>
        <p:spPr bwMode="auto">
          <a:xfrm>
            <a:off x="1736725" y="177800"/>
            <a:ext cx="6316663" cy="1200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czasopismo za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pkt,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autorów z tego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A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39" name="Prostokąt 3"/>
          <p:cNvSpPr>
            <a:spLocks noChangeArrowheads="1"/>
          </p:cNvSpPr>
          <p:nvPr/>
        </p:nvSpPr>
        <p:spPr bwMode="auto">
          <a:xfrm>
            <a:off x="1236663" y="1730375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Dyscyplina A</a:t>
            </a:r>
          </a:p>
        </p:txBody>
      </p:sp>
      <p:graphicFrame>
        <p:nvGraphicFramePr>
          <p:cNvPr id="18440" name="Obiekt 16"/>
          <p:cNvGraphicFramePr>
            <a:graphicFrameLocks noChangeAspect="1"/>
          </p:cNvGraphicFramePr>
          <p:nvPr/>
        </p:nvGraphicFramePr>
        <p:xfrm>
          <a:off x="1041400" y="3967163"/>
          <a:ext cx="387985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9" name="Equation" r:id="rId7" imgW="2222500" imgH="749300" progId="Equation.DSMT4">
                  <p:embed/>
                </p:oleObj>
              </mc:Choice>
              <mc:Fallback>
                <p:oleObj name="Equation" r:id="rId7" imgW="2222500" imgH="7493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3967163"/>
                        <a:ext cx="3879850" cy="13081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Prostokąt 3"/>
          <p:cNvSpPr>
            <a:spLocks noChangeArrowheads="1"/>
          </p:cNvSpPr>
          <p:nvPr/>
        </p:nvSpPr>
        <p:spPr bwMode="auto">
          <a:xfrm>
            <a:off x="5122863" y="4106863"/>
            <a:ext cx="4632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autorów, z dyscypliny A, </a:t>
            </a:r>
            <a:b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publikacji = 0.4082 (taki ułamek slotu wypełniony)  </a:t>
            </a:r>
          </a:p>
        </p:txBody>
      </p:sp>
      <p:sp>
        <p:nvSpPr>
          <p:cNvPr id="18442" name="Prostokąt 3"/>
          <p:cNvSpPr>
            <a:spLocks noChangeArrowheads="1"/>
          </p:cNvSpPr>
          <p:nvPr/>
        </p:nvSpPr>
        <p:spPr bwMode="auto">
          <a:xfrm>
            <a:off x="4764088" y="6094413"/>
            <a:ext cx="5616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jednostka (podmiot) w dyscyplinie A otrzyma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2*28.5774 =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57.1548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443" name="Prostokąt 3"/>
          <p:cNvSpPr>
            <a:spLocks noChangeArrowheads="1"/>
          </p:cNvSpPr>
          <p:nvPr/>
        </p:nvSpPr>
        <p:spPr bwMode="auto">
          <a:xfrm>
            <a:off x="2938463" y="1714500"/>
            <a:ext cx="5710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Całkowita wartości publikacji = 70 pkt.,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=2,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3</a:t>
            </a:r>
          </a:p>
        </p:txBody>
      </p:sp>
      <p:sp>
        <p:nvSpPr>
          <p:cNvPr id="18444" name="Prostokąt 5"/>
          <p:cNvSpPr>
            <a:spLocks noChangeArrowheads="1"/>
          </p:cNvSpPr>
          <p:nvPr/>
        </p:nvSpPr>
        <p:spPr bwMode="auto">
          <a:xfrm>
            <a:off x="5445125" y="2590800"/>
            <a:ext cx="268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</a:t>
            </a:r>
            <a:endParaRPr lang="en-US" altLang="pl-PL" sz="2000"/>
          </a:p>
        </p:txBody>
      </p:sp>
      <p:graphicFrame>
        <p:nvGraphicFramePr>
          <p:cNvPr id="18445" name="Obiekt 19"/>
          <p:cNvGraphicFramePr>
            <a:graphicFrameLocks noChangeAspect="1"/>
          </p:cNvGraphicFramePr>
          <p:nvPr/>
        </p:nvGraphicFramePr>
        <p:xfrm>
          <a:off x="1236663" y="2347913"/>
          <a:ext cx="39370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0" name="Equation" r:id="rId9" imgW="2260600" imgH="508000" progId="Equation.DSMT4">
                  <p:embed/>
                </p:oleObj>
              </mc:Choice>
              <mc:Fallback>
                <p:oleObj name="Equation" r:id="rId9" imgW="2260600" imgH="508000" progId="Equation.DSMT4">
                  <p:embed/>
                  <p:pic>
                    <p:nvPicPr>
                      <p:cNvPr id="0" name="Obiek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3" y="2347913"/>
                        <a:ext cx="3937000" cy="885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6" name="Owal 20"/>
          <p:cNvSpPr>
            <a:spLocks noChangeArrowheads="1"/>
          </p:cNvSpPr>
          <p:nvPr/>
        </p:nvSpPr>
        <p:spPr bwMode="auto">
          <a:xfrm>
            <a:off x="3505200" y="4862513"/>
            <a:ext cx="288925" cy="347662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pl-PL"/>
          </a:p>
        </p:txBody>
      </p:sp>
      <p:cxnSp>
        <p:nvCxnSpPr>
          <p:cNvPr id="18447" name="Łącznik prosty ze strzałką 21"/>
          <p:cNvCxnSpPr>
            <a:cxnSpLocks noChangeShapeType="1"/>
            <a:stCxn id="18446" idx="5"/>
          </p:cNvCxnSpPr>
          <p:nvPr/>
        </p:nvCxnSpPr>
        <p:spPr bwMode="auto">
          <a:xfrm>
            <a:off x="3751263" y="5159375"/>
            <a:ext cx="619125" cy="354013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48" name="pole tekstowe 22"/>
          <p:cNvSpPr txBox="1">
            <a:spLocks noChangeArrowheads="1"/>
          </p:cNvSpPr>
          <p:nvPr/>
        </p:nvSpPr>
        <p:spPr bwMode="auto">
          <a:xfrm>
            <a:off x="4359275" y="5340350"/>
            <a:ext cx="2744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autorów z dyscypliny A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945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19460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461" name="Obiekt 2"/>
          <p:cNvGraphicFramePr>
            <a:graphicFrameLocks noChangeAspect="1"/>
          </p:cNvGraphicFramePr>
          <p:nvPr/>
        </p:nvGraphicFramePr>
        <p:xfrm>
          <a:off x="1085850" y="5851525"/>
          <a:ext cx="3521075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2" name="Equation" r:id="rId5" imgW="2019300" imgH="711200" progId="Equation.DSMT4">
                  <p:embed/>
                </p:oleObj>
              </mc:Choice>
              <mc:Fallback>
                <p:oleObj name="Equation" r:id="rId5" imgW="2019300" imgH="711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5851525"/>
                        <a:ext cx="3521075" cy="12398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pole tekstowe 4"/>
          <p:cNvSpPr txBox="1">
            <a:spLocks noChangeArrowheads="1"/>
          </p:cNvSpPr>
          <p:nvPr/>
        </p:nvSpPr>
        <p:spPr bwMode="auto">
          <a:xfrm>
            <a:off x="1736725" y="177800"/>
            <a:ext cx="6316663" cy="1200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czasopismo za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pkt,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autorów z tego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A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63" name="Prostokąt 3"/>
          <p:cNvSpPr>
            <a:spLocks noChangeArrowheads="1"/>
          </p:cNvSpPr>
          <p:nvPr/>
        </p:nvSpPr>
        <p:spPr bwMode="auto">
          <a:xfrm>
            <a:off x="1236663" y="1730375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Dyscyplina B</a:t>
            </a:r>
          </a:p>
        </p:txBody>
      </p:sp>
      <p:graphicFrame>
        <p:nvGraphicFramePr>
          <p:cNvPr id="19464" name="Obiekt 16"/>
          <p:cNvGraphicFramePr>
            <a:graphicFrameLocks noChangeAspect="1"/>
          </p:cNvGraphicFramePr>
          <p:nvPr/>
        </p:nvGraphicFramePr>
        <p:xfrm>
          <a:off x="1085850" y="3967163"/>
          <a:ext cx="379095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3" name="Equation" r:id="rId7" imgW="2171700" imgH="749300" progId="Equation.DSMT4">
                  <p:embed/>
                </p:oleObj>
              </mc:Choice>
              <mc:Fallback>
                <p:oleObj name="Equation" r:id="rId7" imgW="2171700" imgH="7493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3967163"/>
                        <a:ext cx="3790950" cy="13081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5" name="Prostokąt 3"/>
          <p:cNvSpPr>
            <a:spLocks noChangeArrowheads="1"/>
          </p:cNvSpPr>
          <p:nvPr/>
        </p:nvSpPr>
        <p:spPr bwMode="auto">
          <a:xfrm>
            <a:off x="5122863" y="4106863"/>
            <a:ext cx="4632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autora, z dyscypliny B, </a:t>
            </a:r>
            <a:b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publikacji = 0.5774 (taki ułamek slotu wypełniony)  </a:t>
            </a:r>
          </a:p>
        </p:txBody>
      </p:sp>
      <p:sp>
        <p:nvSpPr>
          <p:cNvPr id="19466" name="Prostokąt 3"/>
          <p:cNvSpPr>
            <a:spLocks noChangeArrowheads="1"/>
          </p:cNvSpPr>
          <p:nvPr/>
        </p:nvSpPr>
        <p:spPr bwMode="auto">
          <a:xfrm>
            <a:off x="4764088" y="6094413"/>
            <a:ext cx="5616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jednostka (podmiot) w dyscyplinie B otrzyma </a:t>
            </a:r>
          </a:p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40.4145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9467" name="Prostokąt 3"/>
          <p:cNvSpPr>
            <a:spLocks noChangeArrowheads="1"/>
          </p:cNvSpPr>
          <p:nvPr/>
        </p:nvSpPr>
        <p:spPr bwMode="auto">
          <a:xfrm>
            <a:off x="2938463" y="1714500"/>
            <a:ext cx="5710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Całkowita wartości publikacji = 70 pkt.,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=1,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3</a:t>
            </a:r>
          </a:p>
        </p:txBody>
      </p:sp>
      <p:sp>
        <p:nvSpPr>
          <p:cNvPr id="19468" name="Prostokąt 5"/>
          <p:cNvSpPr>
            <a:spLocks noChangeArrowheads="1"/>
          </p:cNvSpPr>
          <p:nvPr/>
        </p:nvSpPr>
        <p:spPr bwMode="auto">
          <a:xfrm>
            <a:off x="5445125" y="2590800"/>
            <a:ext cx="268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</a:t>
            </a:r>
            <a:endParaRPr lang="en-US" altLang="pl-PL" sz="2000"/>
          </a:p>
        </p:txBody>
      </p:sp>
      <p:graphicFrame>
        <p:nvGraphicFramePr>
          <p:cNvPr id="19469" name="Obiekt 19"/>
          <p:cNvGraphicFramePr>
            <a:graphicFrameLocks noChangeAspect="1"/>
          </p:cNvGraphicFramePr>
          <p:nvPr/>
        </p:nvGraphicFramePr>
        <p:xfrm>
          <a:off x="1247775" y="2373313"/>
          <a:ext cx="39147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4" name="Equation" r:id="rId9" imgW="2247900" imgH="508000" progId="Equation.DSMT4">
                  <p:embed/>
                </p:oleObj>
              </mc:Choice>
              <mc:Fallback>
                <p:oleObj name="Equation" r:id="rId9" imgW="2247900" imgH="508000" progId="Equation.DSMT4">
                  <p:embed/>
                  <p:pic>
                    <p:nvPicPr>
                      <p:cNvPr id="0" name="Obiek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775" y="2373313"/>
                        <a:ext cx="3914775" cy="8858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Owal 20"/>
          <p:cNvSpPr>
            <a:spLocks noChangeArrowheads="1"/>
          </p:cNvSpPr>
          <p:nvPr/>
        </p:nvSpPr>
        <p:spPr bwMode="auto">
          <a:xfrm>
            <a:off x="3505200" y="4862513"/>
            <a:ext cx="288925" cy="347662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en-US" altLang="pl-PL"/>
          </a:p>
        </p:txBody>
      </p:sp>
      <p:cxnSp>
        <p:nvCxnSpPr>
          <p:cNvPr id="19471" name="Łącznik prosty ze strzałką 21"/>
          <p:cNvCxnSpPr>
            <a:cxnSpLocks noChangeShapeType="1"/>
            <a:stCxn id="19470" idx="5"/>
          </p:cNvCxnSpPr>
          <p:nvPr/>
        </p:nvCxnSpPr>
        <p:spPr bwMode="auto">
          <a:xfrm>
            <a:off x="3751263" y="5159375"/>
            <a:ext cx="619125" cy="354013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2" name="pole tekstowe 22"/>
          <p:cNvSpPr txBox="1">
            <a:spLocks noChangeArrowheads="1"/>
          </p:cNvSpPr>
          <p:nvPr/>
        </p:nvSpPr>
        <p:spPr bwMode="auto">
          <a:xfrm>
            <a:off x="4359275" y="5340350"/>
            <a:ext cx="2433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autor z dyscypliny B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0483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0484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pole tekstowe 4"/>
          <p:cNvSpPr txBox="1">
            <a:spLocks noChangeArrowheads="1"/>
          </p:cNvSpPr>
          <p:nvPr/>
        </p:nvSpPr>
        <p:spPr bwMode="auto">
          <a:xfrm>
            <a:off x="1736725" y="177800"/>
            <a:ext cx="6316663" cy="12001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czasopismo za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pkt,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autorów z tego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samego podmiotu,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A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dyscyplinie 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86" name="Prostokąt 3"/>
          <p:cNvSpPr>
            <a:spLocks noChangeArrowheads="1"/>
          </p:cNvSpPr>
          <p:nvPr/>
        </p:nvSpPr>
        <p:spPr bwMode="auto">
          <a:xfrm>
            <a:off x="1379538" y="2265363"/>
            <a:ext cx="784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jednostka (podmiot) w dyscyplinie A otrzyma 2*28.5774 =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57.1548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487" name="Prostokąt 3"/>
          <p:cNvSpPr>
            <a:spLocks noChangeArrowheads="1"/>
          </p:cNvSpPr>
          <p:nvPr/>
        </p:nvSpPr>
        <p:spPr bwMode="auto">
          <a:xfrm>
            <a:off x="1370013" y="2846388"/>
            <a:ext cx="6346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jednostka (podmiot) w dyscyplinie B otrzyma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40.4145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488" name="Prostokąt 3"/>
          <p:cNvSpPr>
            <a:spLocks noChangeArrowheads="1"/>
          </p:cNvSpPr>
          <p:nvPr/>
        </p:nvSpPr>
        <p:spPr bwMode="auto">
          <a:xfrm>
            <a:off x="1400174" y="3614738"/>
            <a:ext cx="83326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rezultacie podmiot za ten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interdyscyplinarny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artykuł naukowy otrzyma łącznie w obydwu ewaluowanych dyscyplinach A i B:  57.1548 + 40.4145=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97.5693 pkt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89" name="Prostokąt 6"/>
          <p:cNvSpPr>
            <a:spLocks noChangeArrowheads="1"/>
          </p:cNvSpPr>
          <p:nvPr/>
        </p:nvSpPr>
        <p:spPr bwMode="auto">
          <a:xfrm>
            <a:off x="1235894" y="5235575"/>
            <a:ext cx="89995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Przyjęte w tym modelu ewaluacji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zasady punktacji 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premiują artykuły interdyscyplinarne oraz publikacje wieloośrodkowe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altLang="pl-PL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150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1508" name="Prostokąt 1"/>
          <p:cNvSpPr>
            <a:spLocks noChangeArrowheads="1"/>
          </p:cNvSpPr>
          <p:nvPr/>
        </p:nvSpPr>
        <p:spPr bwMode="auto">
          <a:xfrm>
            <a:off x="1595438" y="311150"/>
            <a:ext cx="655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 </a:t>
            </a:r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(sloty publikacyjne)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509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108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Prostokąt 4"/>
          <p:cNvSpPr>
            <a:spLocks noChangeArrowheads="1"/>
          </p:cNvSpPr>
          <p:nvPr/>
        </p:nvSpPr>
        <p:spPr bwMode="auto">
          <a:xfrm>
            <a:off x="1287463" y="1738313"/>
            <a:ext cx="75596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publikacji pracownika 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podmiotu, która jest brana pod uwagę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procesie ewaluacji, jest ograniczona przez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sloty publikacyjne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które przypadają na każdą osobę prowadzącą działalność naukową.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11" name="Prostokąt 5"/>
          <p:cNvSpPr>
            <a:spLocks noChangeArrowheads="1"/>
          </p:cNvSpPr>
          <p:nvPr/>
        </p:nvSpPr>
        <p:spPr bwMode="auto">
          <a:xfrm>
            <a:off x="1200150" y="3271838"/>
            <a:ext cx="7561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publikacji oznacza sumę udziałów jednostkowych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12" name="pole tekstowe 7"/>
          <p:cNvSpPr txBox="1">
            <a:spLocks noChangeArrowheads="1"/>
          </p:cNvSpPr>
          <p:nvPr/>
        </p:nvSpPr>
        <p:spPr bwMode="auto">
          <a:xfrm>
            <a:off x="1200150" y="4000500"/>
            <a:ext cx="8208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pracownika nie więcej niż 4*wymiar pracy * % czasu w danej dyscyplinie</a:t>
            </a:r>
          </a:p>
        </p:txBody>
      </p:sp>
      <p:sp>
        <p:nvSpPr>
          <p:cNvPr id="21513" name="pole tekstowe 4"/>
          <p:cNvSpPr txBox="1">
            <a:spLocks noChangeArrowheads="1"/>
          </p:cNvSpPr>
          <p:nvPr/>
        </p:nvSpPr>
        <p:spPr bwMode="auto">
          <a:xfrm>
            <a:off x="1287463" y="5540375"/>
            <a:ext cx="7204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pełny etat w okresie 4 lat; deklaracja 75% w dyscyplinie A, to w dyscyplinie A ma do dyspozycji 4*0.75 = 3 udziały (sloty)</a:t>
            </a:r>
            <a:endParaRPr lang="en-US" altLang="pl-PL" sz="2000"/>
          </a:p>
        </p:txBody>
      </p:sp>
      <p:sp>
        <p:nvSpPr>
          <p:cNvPr id="21514" name="pole tekstowe 7"/>
          <p:cNvSpPr txBox="1">
            <a:spLocks noChangeArrowheads="1"/>
          </p:cNvSpPr>
          <p:nvPr/>
        </p:nvSpPr>
        <p:spPr bwMode="auto">
          <a:xfrm>
            <a:off x="1217613" y="4530725"/>
            <a:ext cx="5811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doktoranta w szkole doktorskiej nie więcej niż 4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2531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2532" name="Prostokąt 1"/>
          <p:cNvSpPr>
            <a:spLocks noChangeArrowheads="1"/>
          </p:cNvSpPr>
          <p:nvPr/>
        </p:nvSpPr>
        <p:spPr bwMode="auto">
          <a:xfrm>
            <a:off x="1884363" y="785813"/>
            <a:ext cx="65532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 </a:t>
            </a:r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(sloty publikacyjne)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533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1163638" y="2520950"/>
            <a:ext cx="8802687" cy="3048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gdy: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4*wymiar pracy * % czasu w danej dyscyplinie</a:t>
            </a:r>
          </a:p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 wszystkich lat z okresu objętego ewaluacją, jest: </a:t>
            </a:r>
          </a:p>
          <a:p>
            <a:pPr>
              <a:defRPr/>
            </a:pP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AutoNum type="arabicParenR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mniejsza niż 1, przyjmuje się, że suma udziałów jednostkowych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wynosi 1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457200" indent="-457200">
              <a:buFontTx/>
              <a:buAutoNum type="arabicParenR"/>
              <a:defRPr/>
            </a:pP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większa niż 4, przyjmuje się, że suma udziałów jednostkowych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wynosi 4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3555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3556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Prostokąt 3"/>
          <p:cNvSpPr>
            <a:spLocks noChangeArrowheads="1"/>
          </p:cNvSpPr>
          <p:nvPr/>
        </p:nvSpPr>
        <p:spPr bwMode="auto">
          <a:xfrm>
            <a:off x="1479550" y="1908175"/>
            <a:ext cx="754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slotów w dyscyplinie A:</a:t>
            </a:r>
          </a:p>
          <a:p>
            <a:endParaRPr lang="pl-PL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4*(1 etat*0.75+1 etat*0.75+3/4 etatu*0.75+3/4 etatu*0.75)/4 =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2.63</a:t>
            </a:r>
          </a:p>
        </p:txBody>
      </p:sp>
      <p:sp>
        <p:nvSpPr>
          <p:cNvPr id="23558" name="pole tekstowe 4"/>
          <p:cNvSpPr txBox="1">
            <a:spLocks noChangeArrowheads="1"/>
          </p:cNvSpPr>
          <p:nvPr/>
        </p:nvSpPr>
        <p:spPr bwMode="auto">
          <a:xfrm>
            <a:off x="1687513" y="177800"/>
            <a:ext cx="6173787" cy="8302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2 lata pełny etat, 2 lata 3/4 etatu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75% w dyscyplinie A, 25 % w dyscyplinie B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59" name="Prostokąt 3"/>
          <p:cNvSpPr>
            <a:spLocks noChangeArrowheads="1"/>
          </p:cNvSpPr>
          <p:nvPr/>
        </p:nvSpPr>
        <p:spPr bwMode="auto">
          <a:xfrm>
            <a:off x="1511300" y="3646488"/>
            <a:ext cx="79740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slotów w dyscyplinie B:</a:t>
            </a:r>
          </a:p>
          <a:p>
            <a:endParaRPr lang="pl-PL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4*(1 etat*0.25+1 etat*0.25+3/4 etatu*0.25+3/4 etatu*0.25)/4 =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0.87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1</a:t>
            </a:r>
            <a:endParaRPr lang="pl-PL" altLang="pl-PL" sz="200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60" name="Prostokąt 1"/>
          <p:cNvSpPr>
            <a:spLocks noChangeArrowheads="1"/>
          </p:cNvSpPr>
          <p:nvPr/>
        </p:nvSpPr>
        <p:spPr bwMode="auto">
          <a:xfrm>
            <a:off x="1462088" y="5343525"/>
            <a:ext cx="84248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takiego rozwiązania, to jeśli pracownik, który w dyscyplinie B byłby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jedynym autorem artykułu, 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artykuł ten nie mógłby być uwzględniony w ewaluacji!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457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4580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pole tekstowe 4"/>
          <p:cNvSpPr txBox="1">
            <a:spLocks noChangeArrowheads="1"/>
          </p:cNvSpPr>
          <p:nvPr/>
        </p:nvSpPr>
        <p:spPr bwMode="auto">
          <a:xfrm>
            <a:off x="1687513" y="177800"/>
            <a:ext cx="6173787" cy="8302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4 lata pełny etat,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współautorów 16 publikacji 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100 pkt.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2" name="Prostokąt 3"/>
          <p:cNvSpPr>
            <a:spLocks noChangeArrowheads="1"/>
          </p:cNvSpPr>
          <p:nvPr/>
        </p:nvSpPr>
        <p:spPr bwMode="auto">
          <a:xfrm>
            <a:off x="1527175" y="1597025"/>
            <a:ext cx="7116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= całkowitej wartości publikacji = 100 pkt.</a:t>
            </a:r>
          </a:p>
        </p:txBody>
      </p:sp>
      <p:graphicFrame>
        <p:nvGraphicFramePr>
          <p:cNvPr id="24583" name="Obiekt 16"/>
          <p:cNvGraphicFramePr>
            <a:graphicFrameLocks noChangeAspect="1"/>
          </p:cNvGraphicFramePr>
          <p:nvPr/>
        </p:nvGraphicFramePr>
        <p:xfrm>
          <a:off x="1644650" y="2314575"/>
          <a:ext cx="27495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5" name="Equation" r:id="rId5" imgW="1574640" imgH="495000" progId="Equation.DSMT4">
                  <p:embed/>
                </p:oleObj>
              </mc:Choice>
              <mc:Fallback>
                <p:oleObj name="Equation" r:id="rId5" imgW="1574640" imgH="4950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4650" y="2314575"/>
                        <a:ext cx="2749550" cy="86518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Prostokąt 2"/>
          <p:cNvSpPr>
            <a:spLocks noChangeArrowheads="1"/>
          </p:cNvSpPr>
          <p:nvPr/>
        </p:nvSpPr>
        <p:spPr bwMode="auto">
          <a:xfrm>
            <a:off x="4749800" y="2473325"/>
            <a:ext cx="3397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w slocie każdego autora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4585" name="Obiekt 2"/>
          <p:cNvGraphicFramePr>
            <a:graphicFrameLocks noChangeAspect="1"/>
          </p:cNvGraphicFramePr>
          <p:nvPr/>
        </p:nvGraphicFramePr>
        <p:xfrm>
          <a:off x="1684338" y="4494213"/>
          <a:ext cx="23685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6" name="Equation" r:id="rId7" imgW="1358640" imgH="457200" progId="Equation.DSMT4">
                  <p:embed/>
                </p:oleObj>
              </mc:Choice>
              <mc:Fallback>
                <p:oleObj name="Equation" r:id="rId7" imgW="1358640" imgH="457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4338" y="4494213"/>
                        <a:ext cx="2368550" cy="7969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6" name="Prostokąt 12"/>
          <p:cNvSpPr>
            <a:spLocks noChangeArrowheads="1"/>
          </p:cNvSpPr>
          <p:nvPr/>
        </p:nvSpPr>
        <p:spPr bwMode="auto">
          <a:xfrm>
            <a:off x="4333875" y="4686300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punktowa udziału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7" name="Prostokąt 3"/>
          <p:cNvSpPr>
            <a:spLocks noChangeArrowheads="1"/>
          </p:cNvSpPr>
          <p:nvPr/>
        </p:nvSpPr>
        <p:spPr bwMode="auto">
          <a:xfrm>
            <a:off x="1671638" y="3479800"/>
            <a:ext cx="6548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wszystkie powyższe sloty będą mogły być uwzględnione bo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16*1/4 = 4; mieści się w limicie</a:t>
            </a:r>
            <a:endParaRPr lang="en-US" altLang="pl-PL" sz="200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588" name="Prostokąt 4"/>
          <p:cNvSpPr>
            <a:spLocks noChangeArrowheads="1"/>
          </p:cNvSpPr>
          <p:nvPr/>
        </p:nvSpPr>
        <p:spPr bwMode="auto">
          <a:xfrm>
            <a:off x="1524000" y="5748338"/>
            <a:ext cx="7788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 za każdy artykuł naukowy będzie mógł otrzymać 100 punktów,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w sumie punktów 1600 (16*100)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5603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5604" name="Prostokąt 1"/>
          <p:cNvSpPr>
            <a:spLocks noChangeArrowheads="1"/>
          </p:cNvSpPr>
          <p:nvPr/>
        </p:nvSpPr>
        <p:spPr bwMode="auto">
          <a:xfrm>
            <a:off x="1884363" y="785813"/>
            <a:ext cx="65532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 </a:t>
            </a:r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(sloty publikacyjne)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605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Prostokąt 2"/>
          <p:cNvSpPr>
            <a:spLocks noChangeArrowheads="1"/>
          </p:cNvSpPr>
          <p:nvPr/>
        </p:nvSpPr>
        <p:spPr bwMode="auto">
          <a:xfrm>
            <a:off x="1096963" y="2152650"/>
            <a:ext cx="842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otrzyma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daną publikację określoną liczbę punktów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jeśli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sloty będą uwzględniane w limicie publikacji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7" name="Prostokąt 3"/>
          <p:cNvSpPr>
            <a:spLocks noChangeArrowheads="1"/>
          </p:cNvSpPr>
          <p:nvPr/>
        </p:nvSpPr>
        <p:spPr bwMode="auto">
          <a:xfrm>
            <a:off x="1092200" y="3524250"/>
            <a:ext cx="9288463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osoby będącej autorem lub współautorem publikacji może wystąpić przypadek, że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niektóre sloty tej osoby nie będą mogły być zaliczone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gdyż zostałby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przekroczony ich limit dla pracownika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oznacza to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że taka publikacja w ogóle nie będzie uwzględniona w ewaluacji, ponieważ podmiot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taką publikację będzie mógł otrzymać punkty w wysokości odpowiadającej slotom innych współautorów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662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6628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pole tekstowe 4"/>
          <p:cNvSpPr txBox="1">
            <a:spLocks noChangeArrowheads="1"/>
          </p:cNvSpPr>
          <p:nvPr/>
        </p:nvSpPr>
        <p:spPr bwMode="auto">
          <a:xfrm>
            <a:off x="1687513" y="177800"/>
            <a:ext cx="6173787" cy="8302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współautorów,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publikacja za 70 pkt.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630" name="Prostokąt 3"/>
          <p:cNvSpPr>
            <a:spLocks noChangeArrowheads="1"/>
          </p:cNvSpPr>
          <p:nvPr/>
        </p:nvSpPr>
        <p:spPr bwMode="auto">
          <a:xfrm>
            <a:off x="1190625" y="1490663"/>
            <a:ext cx="1511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Dyscyplina A</a:t>
            </a:r>
          </a:p>
        </p:txBody>
      </p:sp>
      <p:graphicFrame>
        <p:nvGraphicFramePr>
          <p:cNvPr id="26631" name="Obiekt 16"/>
          <p:cNvGraphicFramePr>
            <a:graphicFrameLocks noChangeAspect="1"/>
          </p:cNvGraphicFramePr>
          <p:nvPr/>
        </p:nvGraphicFramePr>
        <p:xfrm>
          <a:off x="1168400" y="2989263"/>
          <a:ext cx="3309938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8" name="Equation" r:id="rId5" imgW="2222500" imgH="749300" progId="Equation.DSMT4">
                  <p:embed/>
                </p:oleObj>
              </mc:Choice>
              <mc:Fallback>
                <p:oleObj name="Equation" r:id="rId5" imgW="2222500" imgH="7493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0" y="2989263"/>
                        <a:ext cx="3309938" cy="11144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Prostokąt 3"/>
          <p:cNvSpPr>
            <a:spLocks noChangeArrowheads="1"/>
          </p:cNvSpPr>
          <p:nvPr/>
        </p:nvSpPr>
        <p:spPr bwMode="auto">
          <a:xfrm>
            <a:off x="4921250" y="3000375"/>
            <a:ext cx="4632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autorów, z dyscypliny A, </a:t>
            </a:r>
            <a:b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publikacji = 0.4082 (taki ułamek slotu wypełniony)  </a:t>
            </a:r>
          </a:p>
        </p:txBody>
      </p:sp>
      <p:sp>
        <p:nvSpPr>
          <p:cNvPr id="26633" name="Prostokąt 3"/>
          <p:cNvSpPr>
            <a:spLocks noChangeArrowheads="1"/>
          </p:cNvSpPr>
          <p:nvPr/>
        </p:nvSpPr>
        <p:spPr bwMode="auto">
          <a:xfrm>
            <a:off x="2892425" y="1474788"/>
            <a:ext cx="5710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Całkowita wartości publikacji = 70 pkt.,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=2, </a:t>
            </a:r>
            <a:r>
              <a:rPr lang="pl-PL" altLang="pl-PL" sz="20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3</a:t>
            </a:r>
          </a:p>
        </p:txBody>
      </p:sp>
      <p:sp>
        <p:nvSpPr>
          <p:cNvPr id="26634" name="Prostokąt 5"/>
          <p:cNvSpPr>
            <a:spLocks noChangeArrowheads="1"/>
          </p:cNvSpPr>
          <p:nvPr/>
        </p:nvSpPr>
        <p:spPr bwMode="auto">
          <a:xfrm>
            <a:off x="4548188" y="2254250"/>
            <a:ext cx="2689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przeliczeniowa </a:t>
            </a:r>
            <a:endParaRPr lang="en-US" altLang="pl-PL" sz="2000"/>
          </a:p>
        </p:txBody>
      </p:sp>
      <p:graphicFrame>
        <p:nvGraphicFramePr>
          <p:cNvPr id="26635" name="Obiekt 19"/>
          <p:cNvGraphicFramePr>
            <a:graphicFrameLocks noChangeAspect="1"/>
          </p:cNvGraphicFramePr>
          <p:nvPr/>
        </p:nvGraphicFramePr>
        <p:xfrm>
          <a:off x="1190625" y="2108200"/>
          <a:ext cx="32004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9" name="Equation" r:id="rId7" imgW="2260600" imgH="508000" progId="Equation.DSMT4">
                  <p:embed/>
                </p:oleObj>
              </mc:Choice>
              <mc:Fallback>
                <p:oleObj name="Equation" r:id="rId7" imgW="2260600" imgH="508000" progId="Equation.DSMT4">
                  <p:embed/>
                  <p:pic>
                    <p:nvPicPr>
                      <p:cNvPr id="0" name="Obiek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2108200"/>
                        <a:ext cx="3200400" cy="7191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6" name="Obiekt 2"/>
          <p:cNvGraphicFramePr>
            <a:graphicFrameLocks noChangeAspect="1"/>
          </p:cNvGraphicFramePr>
          <p:nvPr/>
        </p:nvGraphicFramePr>
        <p:xfrm>
          <a:off x="1120775" y="4489450"/>
          <a:ext cx="32924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0" name="Equation" r:id="rId9" imgW="2032000" imgH="711200" progId="Equation.DSMT4">
                  <p:embed/>
                </p:oleObj>
              </mc:Choice>
              <mc:Fallback>
                <p:oleObj name="Equation" r:id="rId9" imgW="2032000" imgH="711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4489450"/>
                        <a:ext cx="3292475" cy="1152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7" name="Prostokąt 3"/>
          <p:cNvSpPr>
            <a:spLocks noChangeArrowheads="1"/>
          </p:cNvSpPr>
          <p:nvPr/>
        </p:nvSpPr>
        <p:spPr bwMode="auto">
          <a:xfrm>
            <a:off x="5016500" y="4941888"/>
            <a:ext cx="4427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punktowa udziału 1 autora</a:t>
            </a:r>
          </a:p>
        </p:txBody>
      </p:sp>
      <p:sp>
        <p:nvSpPr>
          <p:cNvPr id="26638" name="Prostokąt 3"/>
          <p:cNvSpPr>
            <a:spLocks noChangeArrowheads="1"/>
          </p:cNvSpPr>
          <p:nvPr/>
        </p:nvSpPr>
        <p:spPr bwMode="auto">
          <a:xfrm>
            <a:off x="1019175" y="6029325"/>
            <a:ext cx="89296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gdy powyższe udziały w slotach będą uwzględnione w limicie publikacji to w rezultacie jednostka (podmiot) w dyscyplinie A otrzyma 2*28.5774 =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57.1548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7651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765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pole tekstowe 4"/>
          <p:cNvSpPr txBox="1">
            <a:spLocks noChangeArrowheads="1"/>
          </p:cNvSpPr>
          <p:nvPr/>
        </p:nvSpPr>
        <p:spPr bwMode="auto">
          <a:xfrm>
            <a:off x="1687513" y="177800"/>
            <a:ext cx="6173787" cy="8302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współautorów,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publikacja za 70 pkt.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7654" name="Obiekt 16"/>
          <p:cNvGraphicFramePr>
            <a:graphicFrameLocks noChangeAspect="1"/>
          </p:cNvGraphicFramePr>
          <p:nvPr/>
        </p:nvGraphicFramePr>
        <p:xfrm>
          <a:off x="1463675" y="1465263"/>
          <a:ext cx="3309938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1" name="Equation" r:id="rId5" imgW="2222500" imgH="749300" progId="Equation.DSMT4">
                  <p:embed/>
                </p:oleObj>
              </mc:Choice>
              <mc:Fallback>
                <p:oleObj name="Equation" r:id="rId5" imgW="2222500" imgH="749300" progId="Equation.DSMT4">
                  <p:embed/>
                  <p:pic>
                    <p:nvPicPr>
                      <p:cNvPr id="0" name="Obi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1465263"/>
                        <a:ext cx="3309938" cy="1116012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Prostokąt 3"/>
          <p:cNvSpPr>
            <a:spLocks noChangeArrowheads="1"/>
          </p:cNvSpPr>
          <p:nvPr/>
        </p:nvSpPr>
        <p:spPr bwMode="auto">
          <a:xfrm>
            <a:off x="4856163" y="1565275"/>
            <a:ext cx="4632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każdego z autorów,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dyscypliny A, w publikacji = 0.4082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(taki ułamek slotu wypełniony)  </a:t>
            </a:r>
          </a:p>
        </p:txBody>
      </p:sp>
      <p:sp>
        <p:nvSpPr>
          <p:cNvPr id="2" name="Prostokąt 1"/>
          <p:cNvSpPr/>
          <p:nvPr/>
        </p:nvSpPr>
        <p:spPr>
          <a:xfrm>
            <a:off x="1236663" y="2889250"/>
            <a:ext cx="8999537" cy="2168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Gdyby np.  jeden z tych współautorów publikacji: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był zatrudniony w okresie objętym ewaluacją w wymiarze pełnego etatu 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prowadził działalność naukową tylko w dyscyplinie A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był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jedynym autorem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artykułów naukowych w czasopismach za 100, 140 i 200 pkt, które zgłosił w dyscyplinie A. </a:t>
            </a:r>
          </a:p>
          <a:p>
            <a:pPr>
              <a:spcAft>
                <a:spcPts val="600"/>
              </a:spcAft>
              <a:defRPr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(Dla takiego pracownika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maksymalna suma slotów za publikacje wynosi 4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657" name="Prostokąt 2"/>
          <p:cNvSpPr>
            <a:spLocks noChangeArrowheads="1"/>
          </p:cNvSpPr>
          <p:nvPr/>
        </p:nvSpPr>
        <p:spPr bwMode="auto">
          <a:xfrm>
            <a:off x="1241425" y="5695950"/>
            <a:ext cx="8670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powyższych założeniach suma slotów za wszystkie publikacje </a:t>
            </a: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tego pracownika: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4+0,4082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przekroczyłaby dopuszczalny limit. </a:t>
            </a:r>
            <a:endParaRPr lang="en-US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8675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28676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063" y="-4763"/>
            <a:ext cx="240823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pole tekstowe 4"/>
          <p:cNvSpPr txBox="1">
            <a:spLocks noChangeArrowheads="1"/>
          </p:cNvSpPr>
          <p:nvPr/>
        </p:nvSpPr>
        <p:spPr bwMode="auto">
          <a:xfrm>
            <a:off x="1687513" y="177800"/>
            <a:ext cx="6173787" cy="8302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Przykład: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współautorów,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dyscyplinie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publikacja za 70 pkt.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678" name="Prostokąt 3"/>
          <p:cNvSpPr>
            <a:spLocks noChangeArrowheads="1"/>
          </p:cNvSpPr>
          <p:nvPr/>
        </p:nvSpPr>
        <p:spPr bwMode="auto">
          <a:xfrm>
            <a:off x="1395413" y="3667125"/>
            <a:ext cx="75676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ewaluacji nie zostanie uwzględniona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najniżej punktowana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publikacja takiego pracownika, czyli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współautorstwo artykułu za 70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sz="20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Taka sytuacja oznaczać też będzie, że omawiany artykuł w czasopiśmie za 70 pkt będzie uwzględniony w ewaluacji ale w końcowym efekcie za ten artykuł podmiot otrzyma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28,5774 pkt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czyli tyle ile wynosi wartość punktowa jednostkowego udziału (udziału w slocie) </a:t>
            </a:r>
            <a:r>
              <a:rPr lang="pl-PL" altLang="pl-PL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drugiego współautora z dyscypliny A</a:t>
            </a:r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aphicFrame>
        <p:nvGraphicFramePr>
          <p:cNvPr id="28679" name="Obiekt 2"/>
          <p:cNvGraphicFramePr>
            <a:graphicFrameLocks noChangeAspect="1"/>
          </p:cNvGraphicFramePr>
          <p:nvPr/>
        </p:nvGraphicFramePr>
        <p:xfrm>
          <a:off x="1395413" y="1651000"/>
          <a:ext cx="32924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4" name="Equation" r:id="rId5" imgW="2032000" imgH="711200" progId="Equation.DSMT4">
                  <p:embed/>
                </p:oleObj>
              </mc:Choice>
              <mc:Fallback>
                <p:oleObj name="Equation" r:id="rId5" imgW="2032000" imgH="711200" progId="Equation.DSMT4">
                  <p:embed/>
                  <p:pic>
                    <p:nvPicPr>
                      <p:cNvPr id="0" name="Obi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1651000"/>
                        <a:ext cx="3292475" cy="115252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Prostokąt 3"/>
          <p:cNvSpPr>
            <a:spLocks noChangeArrowheads="1"/>
          </p:cNvSpPr>
          <p:nvPr/>
        </p:nvSpPr>
        <p:spPr bwMode="auto">
          <a:xfrm>
            <a:off x="5292725" y="2103438"/>
            <a:ext cx="4427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wartość punktowa udziału 1 autora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969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9700" name="Prostokąt 1"/>
          <p:cNvSpPr>
            <a:spLocks noChangeArrowheads="1"/>
          </p:cNvSpPr>
          <p:nvPr/>
        </p:nvSpPr>
        <p:spPr bwMode="auto">
          <a:xfrm>
            <a:off x="1884363" y="785813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publikacji przypadających na podmiot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701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Prostokąt 1"/>
          <p:cNvSpPr>
            <a:spLocks noChangeArrowheads="1"/>
          </p:cNvSpPr>
          <p:nvPr/>
        </p:nvSpPr>
        <p:spPr bwMode="auto">
          <a:xfrm>
            <a:off x="1092200" y="27305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publikacjach naukowych uwzględnianych w ocenie ewaluowanego podmiotu w danej dyscyplinie naukowej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może być większa niż 3-krotność liczby N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201738" y="4430713"/>
            <a:ext cx="8489950" cy="1322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w publikacjach naukowych autorstwa albo współautorstwa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doktorantów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(ze szkoły doktorskiej)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osoby nie zostały zaliczone do liczby N 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(ale prowadziły działalność naukową w ramach dyscypliny) i były zatrudnione w okresie objętym ewaluacją w ewaluowanym podmiocie</a:t>
            </a:r>
          </a:p>
          <a:p>
            <a:pPr>
              <a:defRPr/>
            </a:pP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może być większa niż 20% 3-krotności liczby N.</a:t>
            </a:r>
            <a:endParaRPr lang="en-US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0723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0724" name="Prostokąt 1"/>
          <p:cNvSpPr>
            <a:spLocks noChangeArrowheads="1"/>
          </p:cNvSpPr>
          <p:nvPr/>
        </p:nvSpPr>
        <p:spPr bwMode="auto">
          <a:xfrm>
            <a:off x="1884363" y="785813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publikacji przypadających na podmiot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25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Prostokąt 1"/>
          <p:cNvSpPr>
            <a:spLocks noChangeArrowheads="1"/>
          </p:cNvSpPr>
          <p:nvPr/>
        </p:nvSpPr>
        <p:spPr bwMode="auto">
          <a:xfrm>
            <a:off x="1085850" y="2054225"/>
            <a:ext cx="9145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w publikacjach naukowych uwzględnianych w ocenie ewaluowanego podmiotu w danej dyscyplinie naukowej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może być większa niż 3-krotność liczby N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727" name="Prostokąt 5"/>
          <p:cNvSpPr>
            <a:spLocks noChangeArrowheads="1"/>
          </p:cNvSpPr>
          <p:nvPr/>
        </p:nvSpPr>
        <p:spPr bwMode="auto">
          <a:xfrm>
            <a:off x="1163638" y="3716338"/>
            <a:ext cx="8759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w </a:t>
            </a:r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monografiach naukowych</a:t>
            </a:r>
            <a:r>
              <a:rPr lang="pl-PL" altLang="pl-PL"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których całkowita wartość punktowa wynosi nie więcej niż 100 pkt, i redakcjach naukowych takich monografii, uwzględnianych w ocenie ewaluowanego podmiotu nie może być większa niż 5% 3-krotności liczby N (HST 20%)</a:t>
            </a:r>
          </a:p>
        </p:txBody>
      </p:sp>
      <p:sp>
        <p:nvSpPr>
          <p:cNvPr id="30728" name="Prostokąt 2"/>
          <p:cNvSpPr>
            <a:spLocks noChangeArrowheads="1"/>
          </p:cNvSpPr>
          <p:nvPr/>
        </p:nvSpPr>
        <p:spPr bwMode="auto">
          <a:xfrm>
            <a:off x="1163638" y="5030788"/>
            <a:ext cx="86407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Wskazując do ewaluacji publikacje trzeba będzie także wziąć pod </a:t>
            </a:r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uwagę limit sumy slotów wynoszący maksymalnie 2 monografie </a:t>
            </a:r>
            <a:r>
              <a:rPr lang="pl-PL" altLang="pl-PL"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 redakcje naukowe monografii lub rozdziały w monografiach przypadające na jednego pracownika prowadzącego działalność naukową. 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1747" name="Prostokąt 1"/>
          <p:cNvSpPr>
            <a:spLocks noChangeArrowheads="1"/>
          </p:cNvSpPr>
          <p:nvPr/>
        </p:nvSpPr>
        <p:spPr bwMode="auto">
          <a:xfrm>
            <a:off x="1739900" y="3057525"/>
            <a:ext cx="7848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Mechanizmy doboru publikacji, które ostatecznie zostaną uwzględnione w procesie ewaluacji są na tyle złożone, że zdecydowano o wprowadzeniu do systemu ewaluacji </a:t>
            </a:r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algorytmu optymalizującego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</p:txBody>
      </p:sp>
      <p:sp>
        <p:nvSpPr>
          <p:cNvPr id="31748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1749" name="Obraz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8138" y="393700"/>
            <a:ext cx="1233487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2771" name="Prostokąt 1"/>
          <p:cNvSpPr>
            <a:spLocks noChangeArrowheads="1"/>
          </p:cNvSpPr>
          <p:nvPr/>
        </p:nvSpPr>
        <p:spPr bwMode="auto">
          <a:xfrm>
            <a:off x="1524000" y="2482850"/>
            <a:ext cx="7939088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Wynik zastosowania algorytmu to nie jest ostateczna decyzja. </a:t>
            </a:r>
          </a:p>
          <a:p>
            <a:endParaRPr lang="pl-PL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Rektor, Dyrektor,  Kierownik podmiotu, w terminie 21 dni od dnia otrzymania opracowanej z wykorzystaniem algorytmu zoptymalizowanej listy osiągnięć, może bowiem złożyć wniosek o uwzględnienie w ewaluacji innych osiągnięć, niż te wybrane w wyniku zastosowania algorytmu optymalizującego. </a:t>
            </a:r>
          </a:p>
        </p:txBody>
      </p:sp>
      <p:sp>
        <p:nvSpPr>
          <p:cNvPr id="32772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2773" name="Obraz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8138" y="393700"/>
            <a:ext cx="1233487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3795" name="Prostokąt 1"/>
          <p:cNvSpPr>
            <a:spLocks noChangeArrowheads="1"/>
          </p:cNvSpPr>
          <p:nvPr/>
        </p:nvSpPr>
        <p:spPr bwMode="auto">
          <a:xfrm>
            <a:off x="1739900" y="2398713"/>
            <a:ext cx="85534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Jednym z podstawowych założeń ogólnych, jest to, że ocena jest ustalana po </a:t>
            </a:r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podzieleniu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sumy punktów (przyznanych podmiotowi w ramach kryterium I) </a:t>
            </a:r>
          </a:p>
          <a:p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przez liczbę N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endParaRPr lang="pl-PL" altLang="pl-PL" sz="28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Również bardzo ważne ze względu na możliwe </a:t>
            </a:r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zmniejszenie liczby osiągnięć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uwzględnianych przy ewaluacji danego podmiotu  </a:t>
            </a:r>
          </a:p>
        </p:txBody>
      </p:sp>
      <p:sp>
        <p:nvSpPr>
          <p:cNvPr id="33796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3797" name="Obraz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738" y="177800"/>
            <a:ext cx="380206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4820" name="Obraz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738" y="177800"/>
            <a:ext cx="380206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Prostokąt 1"/>
          <p:cNvSpPr>
            <a:spLocks noChangeArrowheads="1"/>
          </p:cNvSpPr>
          <p:nvPr/>
        </p:nvSpPr>
        <p:spPr bwMode="auto">
          <a:xfrm>
            <a:off x="1739900" y="2491571"/>
            <a:ext cx="84249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Wszystkie osiągnięcia uwzględniane w ewaluacji </a:t>
            </a:r>
          </a:p>
          <a:p>
            <a:b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muszą mieć merytoryczny związek z badaniami naukowymi prowadzonymi w danym podmiocie w danej dyscyplinie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Komisja Ewaluacji Nauki została wyposażona w kompetencje weryfikacji przedstawianych osiągnięć. 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1019175" y="2023268"/>
            <a:ext cx="93821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sytuacji, gdy artykuł naukowy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 opublikowany w czasopiśmie do którego została przypisana dyscyplina naukowa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 której ten artykuł jest zgłaszany na potrzeby ewaluacji, artykuł ten jest automatycznie uznawany za zgodny z ewaluowaną dyscypliną, </a:t>
            </a:r>
            <a:b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 nie weryfikuje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</p:txBody>
      </p:sp>
      <p:sp>
        <p:nvSpPr>
          <p:cNvPr id="34824" name="Prostokąt 4"/>
          <p:cNvSpPr>
            <a:spLocks noChangeArrowheads="1"/>
          </p:cNvSpPr>
          <p:nvPr/>
        </p:nvSpPr>
        <p:spPr bwMode="auto">
          <a:xfrm>
            <a:off x="1091878" y="4187836"/>
            <a:ext cx="88569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Gdy artykuł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opublikowano w czasopiśmie naukowym, do którego nie została przypisana dana dyscyplina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na potrzeby której dany artykuł jest zgłaszany do ewaluacji, wtedy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 ma możliwość zweryfikowania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związku merytorycznego takiego artykułu z deklarowaną dyscypliną.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8436694" y="273903"/>
            <a:ext cx="1204176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pl-PL" sz="4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KEN</a:t>
            </a:r>
          </a:p>
        </p:txBody>
      </p:sp>
    </p:spTree>
    <p:extLst>
      <p:ext uri="{BB962C8B-B14F-4D97-AF65-F5344CB8AC3E}">
        <p14:creationId xmlns:p14="http://schemas.microsoft.com/office/powerpoint/2010/main" val="188564365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8702" y="104215"/>
            <a:ext cx="2001369" cy="2001369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1117847" y="2105584"/>
            <a:ext cx="9382125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Sumę udziałów jednostkowych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uwzględnianych w ocenie danego podmiotu w danej dyscyplinie naukowej </a:t>
            </a: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 3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gdy:</a:t>
            </a:r>
          </a:p>
          <a:p>
            <a:pPr>
              <a:spcAft>
                <a:spcPts val="600"/>
              </a:spcAft>
            </a:pP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pracownik: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okresie objętym ewaluacją był zatrudniony w tym podmiocie przez co najmniej 36 miesięcy, wskazał tę dyscyplinę w oświadczeniu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złożył oświadczenie, upoważniające zatrudniający go podmiot do zaliczenia go do liczby pracowników (w jednym z podmiotów, w których był zatrudniony)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był autorem ani współautorem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żadnego z osiągnięć naukowych czyli publikacji naukowej opublikowanej w czasopiśmie lub w wydawnictwie umieszczonym na wykazie Ministra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upoważnił </a:t>
            </a:r>
            <a:r>
              <a:rPr lang="pl-PL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ewaluowanego podmiotu do wykazania do celów ewaluacji żadnej z publikacji naukowych w danej dyscyplinie)</a:t>
            </a:r>
          </a:p>
        </p:txBody>
      </p:sp>
    </p:spTree>
    <p:extLst>
      <p:ext uri="{BB962C8B-B14F-4D97-AF65-F5344CB8AC3E}">
        <p14:creationId xmlns:p14="http://schemas.microsoft.com/office/powerpoint/2010/main" val="302656141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1019870" y="2698130"/>
            <a:ext cx="93821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Sumę udziałów jednostkowych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uwzględnianych w ocenie danego podmiotu w danej dyscyplinie naukowej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 6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każdego pracownika:</a:t>
            </a:r>
          </a:p>
          <a:p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który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złożył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oświadczenia o zaliczeniu do liczby pracowników prowadzących w podmiocie działalność naukową w danej dyscyplinie lub dyscyplinach </a:t>
            </a: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(nie dotyczy sytuacji, w której pracownik złożył już takie wymagane oświadczenie w innym podmiocie)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557" y="105842"/>
            <a:ext cx="2001369" cy="200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8743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1019870" y="2698130"/>
            <a:ext cx="9382125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Sumę udziałów jednostkowych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uwzględnianych w ocenie danego podmiotu w danej dyscyplinie naukowej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 6 w każdej dyscyplinie naukowej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każdego pracownika, który:</a:t>
            </a:r>
          </a:p>
          <a:p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okresie objętym ewaluacją był zatrudniony w podmiocie przez co najmniej 36 miesięcy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złożył oświadczenia o dziedzinie i dyscyplinie, którą reprezentuje 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557" y="105842"/>
            <a:ext cx="2001369" cy="200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9121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5843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5844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3638" y="1833563"/>
            <a:ext cx="9155112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65A2D8ABDD1064B8560F0E0020228D7" ma:contentTypeVersion="2" ma:contentTypeDescription="Utwórz nowy dokument." ma:contentTypeScope="" ma:versionID="345aac5b856a6755e7ac86be1f1aa9bd">
  <xsd:schema xmlns:xsd="http://www.w3.org/2001/XMLSchema" xmlns:xs="http://www.w3.org/2001/XMLSchema" xmlns:p="http://schemas.microsoft.com/office/2006/metadata/properties" xmlns:ns2="154c1c0f-2c06-4f37-a5b1-faba3524bf7f" targetNamespace="http://schemas.microsoft.com/office/2006/metadata/properties" ma:root="true" ma:fieldsID="a1390140136e4db3a8d27dc92850c9ba" ns2:_="">
    <xsd:import namespace="154c1c0f-2c06-4f37-a5b1-faba3524b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4c1c0f-2c06-4f37-a5b1-faba3524b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A9247A-36B8-48CC-B253-13BDBE8EA3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4c1c0f-2c06-4f37-a5b1-faba3524bf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896BB7-8986-45A9-A886-52BA191EDB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2A8768-927E-426E-98AD-05CFB995A3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2577</Words>
  <Application>Microsoft Office PowerPoint</Application>
  <PresentationFormat>Niestandardowy</PresentationFormat>
  <Paragraphs>243</Paragraphs>
  <Slides>39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39</vt:i4>
      </vt:variant>
    </vt:vector>
  </HeadingPairs>
  <TitlesOfParts>
    <vt:vector size="41" baseType="lpstr">
      <vt:lpstr>Blank Presentation</vt:lpstr>
      <vt:lpstr>Blank Presentation - Default</vt:lpstr>
      <vt:lpstr>Prezentacja programu PowerPoint</vt:lpstr>
      <vt:lpstr>Prezentacja programu PowerPoint</vt:lpstr>
      <vt:lpstr>Podstawowe informacje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zkakol</dc:creator>
  <cp:lastModifiedBy>Zbigniew Kakol</cp:lastModifiedBy>
  <cp:revision>164</cp:revision>
  <dcterms:modified xsi:type="dcterms:W3CDTF">2020-11-23T20:29:51Z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0x010100765A2D8ABDD1064B8560F0E0020228D7</vt:lpwstr>
  </property>
</Properties>
</file>